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re Sugar" charset="1" panose="00000000000000000000"/>
      <p:regular r:id="rId10"/>
    </p:embeddedFont>
    <p:embeddedFont>
      <p:font typeface="More Sugar Thin" charset="1" panose="00000000000000000000"/>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Dancing Script" charset="1" panose="03080600040507000D00"/>
      <p:regular r:id="rId16"/>
    </p:embeddedFont>
    <p:embeddedFont>
      <p:font typeface="Dancing Script Bold" charset="1" panose="03080800040507000D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1.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5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41.png" Type="http://schemas.openxmlformats.org/officeDocument/2006/relationships/image"/><Relationship Id="rId9" Target="../media/image4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5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6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6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6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3.pn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83277" y="-285750"/>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84218" y="-285750"/>
            <a:ext cx="3086100" cy="13347123"/>
            <a:chOff x="0" y="0"/>
            <a:chExt cx="812800" cy="3515292"/>
          </a:xfrm>
        </p:grpSpPr>
        <p:sp>
          <p:nvSpPr>
            <p:cNvPr name="Freeform 8" id="8"/>
            <p:cNvSpPr/>
            <p:nvPr/>
          </p:nvSpPr>
          <p:spPr>
            <a:xfrm flipH="false" flipV="false" rot="0">
              <a:off x="0" y="0"/>
              <a:ext cx="812800" cy="3515292"/>
            </a:xfrm>
            <a:custGeom>
              <a:avLst/>
              <a:gdLst/>
              <a:ahLst/>
              <a:cxnLst/>
              <a:rect r="r" b="b" t="t" l="l"/>
              <a:pathLst>
                <a:path h="3515292" w="812800">
                  <a:moveTo>
                    <a:pt x="0" y="0"/>
                  </a:moveTo>
                  <a:lnTo>
                    <a:pt x="812800" y="0"/>
                  </a:lnTo>
                  <a:lnTo>
                    <a:pt x="812800" y="3515292"/>
                  </a:lnTo>
                  <a:lnTo>
                    <a:pt x="0" y="3515292"/>
                  </a:lnTo>
                  <a:close/>
                </a:path>
              </a:pathLst>
            </a:custGeom>
            <a:solidFill>
              <a:srgbClr val="7B6C52"/>
            </a:solidFill>
            <a:ln w="38100">
              <a:solidFill>
                <a:srgbClr val="4B412E"/>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138057" y="1691075"/>
            <a:ext cx="11935173" cy="6966810"/>
          </a:xfrm>
          <a:custGeom>
            <a:avLst/>
            <a:gdLst/>
            <a:ahLst/>
            <a:cxnLst/>
            <a:rect r="r" b="b" t="t" l="l"/>
            <a:pathLst>
              <a:path h="6966810" w="11935173">
                <a:moveTo>
                  <a:pt x="0" y="0"/>
                </a:moveTo>
                <a:lnTo>
                  <a:pt x="11935173" y="0"/>
                </a:lnTo>
                <a:lnTo>
                  <a:pt x="11935173" y="6966810"/>
                </a:lnTo>
                <a:lnTo>
                  <a:pt x="0" y="6966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353279">
            <a:off x="5165954" y="4385563"/>
            <a:ext cx="1405257" cy="892338"/>
          </a:xfrm>
          <a:custGeom>
            <a:avLst/>
            <a:gdLst/>
            <a:ahLst/>
            <a:cxnLst/>
            <a:rect r="r" b="b" t="t" l="l"/>
            <a:pathLst>
              <a:path h="892338" w="1405257">
                <a:moveTo>
                  <a:pt x="0" y="0"/>
                </a:moveTo>
                <a:lnTo>
                  <a:pt x="1405257" y="0"/>
                </a:lnTo>
                <a:lnTo>
                  <a:pt x="1405257" y="892338"/>
                </a:lnTo>
                <a:lnTo>
                  <a:pt x="0" y="892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707568">
            <a:off x="13086542" y="2240728"/>
            <a:ext cx="3300300" cy="1086099"/>
          </a:xfrm>
          <a:custGeom>
            <a:avLst/>
            <a:gdLst/>
            <a:ahLst/>
            <a:cxnLst/>
            <a:rect r="r" b="b" t="t" l="l"/>
            <a:pathLst>
              <a:path h="1086099" w="3300300">
                <a:moveTo>
                  <a:pt x="0" y="0"/>
                </a:moveTo>
                <a:lnTo>
                  <a:pt x="3300300" y="0"/>
                </a:lnTo>
                <a:lnTo>
                  <a:pt x="3300300" y="1086099"/>
                </a:lnTo>
                <a:lnTo>
                  <a:pt x="0" y="10860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8216884">
            <a:off x="14013568" y="1510739"/>
            <a:ext cx="2173410" cy="1929790"/>
          </a:xfrm>
          <a:custGeom>
            <a:avLst/>
            <a:gdLst/>
            <a:ahLst/>
            <a:cxnLst/>
            <a:rect r="r" b="b" t="t" l="l"/>
            <a:pathLst>
              <a:path h="1929790" w="2173410">
                <a:moveTo>
                  <a:pt x="0" y="0"/>
                </a:moveTo>
                <a:lnTo>
                  <a:pt x="2173410" y="0"/>
                </a:lnTo>
                <a:lnTo>
                  <a:pt x="2173410" y="1929790"/>
                </a:lnTo>
                <a:lnTo>
                  <a:pt x="0" y="1929790"/>
                </a:lnTo>
                <a:lnTo>
                  <a:pt x="0" y="0"/>
                </a:lnTo>
                <a:close/>
              </a:path>
            </a:pathLst>
          </a:custGeom>
          <a:blipFill>
            <a:blip r:embed="rId12">
              <a:extLst>
                <a:ext uri="{96DAC541-7B7A-43D3-8B79-37D633B846F1}">
                  <asvg:svgBlip xmlns:asvg="http://schemas.microsoft.com/office/drawing/2016/SVG/main" r:embed="rId13"/>
                </a:ext>
              </a:extLst>
            </a:blip>
            <a:stretch>
              <a:fillRect l="-48134" t="-113225" r="0" b="0"/>
            </a:stretch>
          </a:blipFill>
        </p:spPr>
      </p:sp>
      <p:sp>
        <p:nvSpPr>
          <p:cNvPr name="Freeform 14" id="14"/>
          <p:cNvSpPr/>
          <p:nvPr/>
        </p:nvSpPr>
        <p:spPr>
          <a:xfrm flipH="false" flipV="false" rot="0">
            <a:off x="15766251" y="7423828"/>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8216816" y="2209053"/>
            <a:ext cx="3777656" cy="2622679"/>
          </a:xfrm>
          <a:custGeom>
            <a:avLst/>
            <a:gdLst/>
            <a:ahLst/>
            <a:cxnLst/>
            <a:rect r="r" b="b" t="t" l="l"/>
            <a:pathLst>
              <a:path h="2622679" w="3777656">
                <a:moveTo>
                  <a:pt x="0" y="0"/>
                </a:moveTo>
                <a:lnTo>
                  <a:pt x="3777656" y="0"/>
                </a:lnTo>
                <a:lnTo>
                  <a:pt x="3777656" y="2622679"/>
                </a:lnTo>
                <a:lnTo>
                  <a:pt x="0" y="2622679"/>
                </a:lnTo>
                <a:lnTo>
                  <a:pt x="0" y="0"/>
                </a:lnTo>
                <a:close/>
              </a:path>
            </a:pathLst>
          </a:custGeom>
          <a:blipFill>
            <a:blip r:embed="rId16"/>
            <a:stretch>
              <a:fillRect l="-44692" t="-34588" r="-54030" b="-94400"/>
            </a:stretch>
          </a:blipFill>
        </p:spPr>
      </p:sp>
      <p:sp>
        <p:nvSpPr>
          <p:cNvPr name="Freeform 16" id="16"/>
          <p:cNvSpPr/>
          <p:nvPr/>
        </p:nvSpPr>
        <p:spPr>
          <a:xfrm flipH="false" flipV="false" rot="0">
            <a:off x="2631704" y="8057470"/>
            <a:ext cx="4820850" cy="1200830"/>
          </a:xfrm>
          <a:custGeom>
            <a:avLst/>
            <a:gdLst/>
            <a:ahLst/>
            <a:cxnLst/>
            <a:rect r="r" b="b" t="t" l="l"/>
            <a:pathLst>
              <a:path h="1200830" w="4820850">
                <a:moveTo>
                  <a:pt x="0" y="0"/>
                </a:moveTo>
                <a:lnTo>
                  <a:pt x="4820851" y="0"/>
                </a:lnTo>
                <a:lnTo>
                  <a:pt x="4820851" y="1200830"/>
                </a:lnTo>
                <a:lnTo>
                  <a:pt x="0" y="12008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2017171" y="5244380"/>
            <a:ext cx="16270829" cy="1724025"/>
          </a:xfrm>
          <a:prstGeom prst="rect">
            <a:avLst/>
          </a:prstGeom>
        </p:spPr>
        <p:txBody>
          <a:bodyPr anchor="t" rtlCol="false" tIns="0" lIns="0" bIns="0" rIns="0">
            <a:spAutoFit/>
          </a:bodyPr>
          <a:lstStyle/>
          <a:p>
            <a:pPr algn="ctr">
              <a:lnSpc>
                <a:spcPts val="13200"/>
              </a:lnSpc>
            </a:pPr>
            <a:r>
              <a:rPr lang="en-US" sz="12000">
                <a:solidFill>
                  <a:srgbClr val="494949"/>
                </a:solidFill>
                <a:latin typeface="More Sugar"/>
              </a:rPr>
              <a:t>CHAT APP</a:t>
            </a:r>
          </a:p>
        </p:txBody>
      </p:sp>
      <p:sp>
        <p:nvSpPr>
          <p:cNvPr name="AutoShape 18" id="18"/>
          <p:cNvSpPr/>
          <p:nvPr/>
        </p:nvSpPr>
        <p:spPr>
          <a:xfrm>
            <a:off x="5476395" y="6973167"/>
            <a:ext cx="9352380" cy="19050"/>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4900646" y="7187480"/>
            <a:ext cx="10409996" cy="990600"/>
          </a:xfrm>
          <a:prstGeom prst="rect">
            <a:avLst/>
          </a:prstGeom>
        </p:spPr>
        <p:txBody>
          <a:bodyPr anchor="t" rtlCol="false" tIns="0" lIns="0" bIns="0" rIns="0">
            <a:spAutoFit/>
          </a:bodyPr>
          <a:lstStyle/>
          <a:p>
            <a:pPr algn="ctr">
              <a:lnSpc>
                <a:spcPts val="8249"/>
              </a:lnSpc>
            </a:pPr>
            <a:r>
              <a:rPr lang="en-US" sz="5499">
                <a:solidFill>
                  <a:srgbClr val="2B2926"/>
                </a:solidFill>
                <a:latin typeface="Dancing Script Bold"/>
              </a:rPr>
              <a:t>Đề Tài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a:grpSpLocks noChangeAspect="true"/>
          </p:cNvGrpSpPr>
          <p:nvPr/>
        </p:nvGrpSpPr>
        <p:grpSpPr>
          <a:xfrm rot="-903971">
            <a:off x="2241556" y="3075310"/>
            <a:ext cx="3586608" cy="4166598"/>
            <a:chOff x="0" y="0"/>
            <a:chExt cx="5466080" cy="6350000"/>
          </a:xfrm>
        </p:grpSpPr>
        <p:sp>
          <p:nvSpPr>
            <p:cNvPr name="Freeform 20" id="2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sp>
        <p:sp>
          <p:nvSpPr>
            <p:cNvPr name="Freeform 21" id="2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41701" t="0" r="-41701" b="0"/>
              </a:stretch>
            </a:blipFill>
          </p:spPr>
        </p:sp>
        <p:sp>
          <p:nvSpPr>
            <p:cNvPr name="Freeform 22" id="2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3" id="2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4" id="24"/>
          <p:cNvGrpSpPr/>
          <p:nvPr/>
        </p:nvGrpSpPr>
        <p:grpSpPr>
          <a:xfrm rot="0">
            <a:off x="6308044" y="3110005"/>
            <a:ext cx="9959152" cy="4878532"/>
            <a:chOff x="0" y="0"/>
            <a:chExt cx="2622986" cy="1284881"/>
          </a:xfrm>
        </p:grpSpPr>
        <p:sp>
          <p:nvSpPr>
            <p:cNvPr name="Freeform 25" id="25"/>
            <p:cNvSpPr/>
            <p:nvPr/>
          </p:nvSpPr>
          <p:spPr>
            <a:xfrm flipH="false" flipV="false" rot="0">
              <a:off x="0" y="0"/>
              <a:ext cx="2622986" cy="1284881"/>
            </a:xfrm>
            <a:custGeom>
              <a:avLst/>
              <a:gdLst/>
              <a:ahLst/>
              <a:cxnLst/>
              <a:rect r="r" b="b" t="t" l="l"/>
              <a:pathLst>
                <a:path h="1284881" w="2622986">
                  <a:moveTo>
                    <a:pt x="39646" y="0"/>
                  </a:moveTo>
                  <a:lnTo>
                    <a:pt x="2583341" y="0"/>
                  </a:lnTo>
                  <a:cubicBezTo>
                    <a:pt x="2605236" y="0"/>
                    <a:pt x="2622986" y="17750"/>
                    <a:pt x="2622986" y="39646"/>
                  </a:cubicBezTo>
                  <a:lnTo>
                    <a:pt x="2622986" y="1245235"/>
                  </a:lnTo>
                  <a:cubicBezTo>
                    <a:pt x="2622986" y="1255750"/>
                    <a:pt x="2618810" y="1265834"/>
                    <a:pt x="2611375" y="1273269"/>
                  </a:cubicBezTo>
                  <a:cubicBezTo>
                    <a:pt x="2603940" y="1280704"/>
                    <a:pt x="2593855" y="1284881"/>
                    <a:pt x="2583341" y="1284881"/>
                  </a:cubicBezTo>
                  <a:lnTo>
                    <a:pt x="39646" y="1284881"/>
                  </a:lnTo>
                  <a:cubicBezTo>
                    <a:pt x="29131" y="1284881"/>
                    <a:pt x="19047" y="1280704"/>
                    <a:pt x="11612" y="1273269"/>
                  </a:cubicBezTo>
                  <a:cubicBezTo>
                    <a:pt x="4177" y="1265834"/>
                    <a:pt x="0" y="1255750"/>
                    <a:pt x="0" y="1245235"/>
                  </a:cubicBezTo>
                  <a:lnTo>
                    <a:pt x="0" y="39646"/>
                  </a:lnTo>
                  <a:cubicBezTo>
                    <a:pt x="0" y="29131"/>
                    <a:pt x="4177" y="19047"/>
                    <a:pt x="11612" y="11612"/>
                  </a:cubicBezTo>
                  <a:cubicBezTo>
                    <a:pt x="19047" y="4177"/>
                    <a:pt x="29131" y="0"/>
                    <a:pt x="39646" y="0"/>
                  </a:cubicBezTo>
                  <a:close/>
                </a:path>
              </a:pathLst>
            </a:custGeom>
            <a:solidFill>
              <a:srgbClr val="DDC6A2"/>
            </a:solidFill>
            <a:ln w="38100">
              <a:solidFill>
                <a:srgbClr val="000000"/>
              </a:solidFill>
            </a:ln>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6308044" y="3399281"/>
            <a:ext cx="9872984" cy="4204730"/>
          </a:xfrm>
          <a:prstGeom prst="rect">
            <a:avLst/>
          </a:prstGeom>
        </p:spPr>
        <p:txBody>
          <a:bodyPr anchor="t" rtlCol="false" tIns="0" lIns="0" bIns="0" rIns="0">
            <a:spAutoFit/>
          </a:bodyPr>
          <a:lstStyle/>
          <a:p>
            <a:pPr>
              <a:lnSpc>
                <a:spcPts val="5099"/>
              </a:lnSpc>
            </a:pPr>
            <a:r>
              <a:rPr lang="en-US" sz="3399">
                <a:solidFill>
                  <a:srgbClr val="494949"/>
                </a:solidFill>
                <a:latin typeface="Quicksand Bold"/>
              </a:rPr>
              <a:t>   Định dạng JSON và tại sao nó được sử dụng:</a:t>
            </a:r>
          </a:p>
          <a:p>
            <a:pPr marL="690881" indent="-345440" lvl="1">
              <a:lnSpc>
                <a:spcPts val="4800"/>
              </a:lnSpc>
              <a:buFont typeface="Arial"/>
              <a:buChar char="•"/>
            </a:pPr>
            <a:r>
              <a:rPr lang="en-US" sz="3200">
                <a:solidFill>
                  <a:srgbClr val="494949"/>
                </a:solidFill>
                <a:latin typeface="Quicksand"/>
              </a:rPr>
              <a:t>JSON (JavaScript Object Notation) là một định dạng dữ liệu gọn nhẹ và dễ đọc, thường được sử dụng để truyền tải dữ liệu giữa client và server.</a:t>
            </a:r>
          </a:p>
          <a:p>
            <a:pPr marL="690881" indent="-345440" lvl="1">
              <a:lnSpc>
                <a:spcPts val="4800"/>
              </a:lnSpc>
              <a:buFont typeface="Arial"/>
              <a:buChar char="•"/>
            </a:pPr>
            <a:r>
              <a:rPr lang="en-US" sz="3200">
                <a:solidFill>
                  <a:srgbClr val="494949"/>
                </a:solidFill>
                <a:latin typeface="Quicksand"/>
              </a:rPr>
              <a:t>JSON sử dụng cặp key-value để biểu diễn thông tin, cho phép tạo cấu trúc dữ liệu phức tạp.</a:t>
            </a:r>
          </a:p>
          <a:p>
            <a:pPr>
              <a:lnSpc>
                <a:spcPts val="4318"/>
              </a:lnSpc>
            </a:pPr>
          </a:p>
        </p:txBody>
      </p:sp>
      <p:sp>
        <p:nvSpPr>
          <p:cNvPr name="Freeform 28" id="28"/>
          <p:cNvSpPr/>
          <p:nvPr/>
        </p:nvSpPr>
        <p:spPr>
          <a:xfrm flipH="false" flipV="false" rot="-3344777">
            <a:off x="15077256" y="2472485"/>
            <a:ext cx="1620888" cy="1711110"/>
          </a:xfrm>
          <a:custGeom>
            <a:avLst/>
            <a:gdLst/>
            <a:ahLst/>
            <a:cxnLst/>
            <a:rect r="r" b="b" t="t" l="l"/>
            <a:pathLst>
              <a:path h="1711110" w="1620888">
                <a:moveTo>
                  <a:pt x="0" y="0"/>
                </a:moveTo>
                <a:lnTo>
                  <a:pt x="1620888" y="0"/>
                </a:lnTo>
                <a:lnTo>
                  <a:pt x="1620888" y="1711110"/>
                </a:lnTo>
                <a:lnTo>
                  <a:pt x="0" y="17111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2172567" y="2453184"/>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3733554" y="1799761"/>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665821" y="8160315"/>
            <a:ext cx="5469735" cy="924882"/>
          </a:xfrm>
          <a:custGeom>
            <a:avLst/>
            <a:gdLst/>
            <a:ahLst/>
            <a:cxnLst/>
            <a:rect r="r" b="b" t="t" l="l"/>
            <a:pathLst>
              <a:path h="924882" w="5469735">
                <a:moveTo>
                  <a:pt x="0" y="0"/>
                </a:moveTo>
                <a:lnTo>
                  <a:pt x="5469735" y="0"/>
                </a:lnTo>
                <a:lnTo>
                  <a:pt x="5469735" y="924882"/>
                </a:lnTo>
                <a:lnTo>
                  <a:pt x="0" y="924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5043298">
            <a:off x="15523238" y="7317050"/>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15"/>
            <a:stretch>
              <a:fillRect l="0" t="0" r="0" b="0"/>
            </a:stretch>
          </a:blipFill>
        </p:spPr>
      </p:sp>
      <p:sp>
        <p:nvSpPr>
          <p:cNvPr name="TextBox 33" id="33"/>
          <p:cNvSpPr txBox="true"/>
          <p:nvPr/>
        </p:nvSpPr>
        <p:spPr>
          <a:xfrm rot="0">
            <a:off x="1262495" y="741218"/>
            <a:ext cx="2772365" cy="1103830"/>
          </a:xfrm>
          <a:prstGeom prst="rect">
            <a:avLst/>
          </a:prstGeom>
        </p:spPr>
        <p:txBody>
          <a:bodyPr anchor="t" rtlCol="false" tIns="0" lIns="0" bIns="0" rIns="0">
            <a:spAutoFit/>
          </a:bodyPr>
          <a:lstStyle/>
          <a:p>
            <a:pPr algn="ctr">
              <a:lnSpc>
                <a:spcPts val="8231"/>
              </a:lnSpc>
            </a:pPr>
            <a:r>
              <a:rPr lang="en-US" sz="7483">
                <a:solidFill>
                  <a:srgbClr val="494949"/>
                </a:solidFill>
                <a:latin typeface="More Sugar Thin"/>
              </a:rPr>
              <a:t>Phần 1</a:t>
            </a:r>
          </a:p>
        </p:txBody>
      </p:sp>
      <p:sp>
        <p:nvSpPr>
          <p:cNvPr name="TextBox 34" id="34"/>
          <p:cNvSpPr txBox="true"/>
          <p:nvPr/>
        </p:nvSpPr>
        <p:spPr>
          <a:xfrm rot="0">
            <a:off x="5547714" y="1512379"/>
            <a:ext cx="6984755" cy="863600"/>
          </a:xfrm>
          <a:prstGeom prst="rect">
            <a:avLst/>
          </a:prstGeom>
        </p:spPr>
        <p:txBody>
          <a:bodyPr anchor="t" rtlCol="false" tIns="0" lIns="0" bIns="0" rIns="0">
            <a:spAutoFit/>
          </a:bodyPr>
          <a:lstStyle/>
          <a:p>
            <a:pPr>
              <a:lnSpc>
                <a:spcPts val="7000"/>
              </a:lnSpc>
            </a:pPr>
            <a:r>
              <a:rPr lang="en-US" sz="5000">
                <a:solidFill>
                  <a:srgbClr val="4B412E"/>
                </a:solidFill>
                <a:latin typeface="Quicksand Bold"/>
              </a:rPr>
              <a:t>1.3 Xử Lý Dữ Liệu JSON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910388" y="3009035"/>
            <a:ext cx="13931969" cy="5938317"/>
            <a:chOff x="0" y="0"/>
            <a:chExt cx="3669325" cy="1564001"/>
          </a:xfrm>
        </p:grpSpPr>
        <p:sp>
          <p:nvSpPr>
            <p:cNvPr name="Freeform 20" id="20"/>
            <p:cNvSpPr/>
            <p:nvPr/>
          </p:nvSpPr>
          <p:spPr>
            <a:xfrm flipH="false" flipV="false" rot="0">
              <a:off x="0" y="0"/>
              <a:ext cx="3669325" cy="1564001"/>
            </a:xfrm>
            <a:custGeom>
              <a:avLst/>
              <a:gdLst/>
              <a:ahLst/>
              <a:cxnLst/>
              <a:rect r="r" b="b" t="t" l="l"/>
              <a:pathLst>
                <a:path h="1564001" w="3669325">
                  <a:moveTo>
                    <a:pt x="28340" y="0"/>
                  </a:moveTo>
                  <a:lnTo>
                    <a:pt x="3640985" y="0"/>
                  </a:lnTo>
                  <a:cubicBezTo>
                    <a:pt x="3656637" y="0"/>
                    <a:pt x="3669325" y="12688"/>
                    <a:pt x="3669325" y="28340"/>
                  </a:cubicBezTo>
                  <a:lnTo>
                    <a:pt x="3669325" y="1535661"/>
                  </a:lnTo>
                  <a:cubicBezTo>
                    <a:pt x="3669325" y="1551313"/>
                    <a:pt x="3656637" y="1564001"/>
                    <a:pt x="3640985" y="1564001"/>
                  </a:cubicBezTo>
                  <a:lnTo>
                    <a:pt x="28340" y="1564001"/>
                  </a:lnTo>
                  <a:cubicBezTo>
                    <a:pt x="12688" y="1564001"/>
                    <a:pt x="0" y="1551313"/>
                    <a:pt x="0" y="1535661"/>
                  </a:cubicBezTo>
                  <a:lnTo>
                    <a:pt x="0" y="28340"/>
                  </a:lnTo>
                  <a:cubicBezTo>
                    <a:pt x="0" y="12688"/>
                    <a:pt x="12688" y="0"/>
                    <a:pt x="28340" y="0"/>
                  </a:cubicBezTo>
                  <a:close/>
                </a:path>
              </a:pathLst>
            </a:custGeom>
            <a:solidFill>
              <a:srgbClr val="DDC6A2"/>
            </a:solidFill>
            <a:ln w="38100">
              <a:solidFill>
                <a:srgbClr val="000000"/>
              </a:solidFill>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551173" y="1402112"/>
            <a:ext cx="10726600" cy="814705"/>
          </a:xfrm>
          <a:prstGeom prst="rect">
            <a:avLst/>
          </a:prstGeom>
        </p:spPr>
        <p:txBody>
          <a:bodyPr anchor="t" rtlCol="false" tIns="0" lIns="0" bIns="0" rIns="0">
            <a:spAutoFit/>
          </a:bodyPr>
          <a:lstStyle/>
          <a:p>
            <a:pPr algn="ctr">
              <a:lnSpc>
                <a:spcPts val="6049"/>
              </a:lnSpc>
            </a:pPr>
            <a:r>
              <a:rPr lang="en-US" sz="5499">
                <a:solidFill>
                  <a:srgbClr val="494949"/>
                </a:solidFill>
                <a:latin typeface="More Sugar Thin"/>
              </a:rPr>
              <a:t>1.3 Xử Lý Dữ Liệu JSON</a:t>
            </a:r>
          </a:p>
        </p:txBody>
      </p:sp>
      <p:sp>
        <p:nvSpPr>
          <p:cNvPr name="Freeform 23" id="23"/>
          <p:cNvSpPr/>
          <p:nvPr/>
        </p:nvSpPr>
        <p:spPr>
          <a:xfrm flipH="false" flipV="false" rot="0">
            <a:off x="12818265" y="1711285"/>
            <a:ext cx="4441035" cy="750939"/>
          </a:xfrm>
          <a:custGeom>
            <a:avLst/>
            <a:gdLst/>
            <a:ahLst/>
            <a:cxnLst/>
            <a:rect r="r" b="b" t="t" l="l"/>
            <a:pathLst>
              <a:path h="750939" w="4441035">
                <a:moveTo>
                  <a:pt x="0" y="0"/>
                </a:moveTo>
                <a:lnTo>
                  <a:pt x="4441035" y="0"/>
                </a:lnTo>
                <a:lnTo>
                  <a:pt x="4441035" y="750939"/>
                </a:lnTo>
                <a:lnTo>
                  <a:pt x="0" y="750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10143082">
            <a:off x="1649030" y="2360848"/>
            <a:ext cx="2173410" cy="1929790"/>
          </a:xfrm>
          <a:custGeom>
            <a:avLst/>
            <a:gdLst/>
            <a:ahLst/>
            <a:cxnLst/>
            <a:rect r="r" b="b" t="t" l="l"/>
            <a:pathLst>
              <a:path h="1929790" w="2173410">
                <a:moveTo>
                  <a:pt x="0" y="0"/>
                </a:moveTo>
                <a:lnTo>
                  <a:pt x="2173411" y="0"/>
                </a:lnTo>
                <a:lnTo>
                  <a:pt x="2173411" y="1929790"/>
                </a:lnTo>
                <a:lnTo>
                  <a:pt x="0" y="1929790"/>
                </a:lnTo>
                <a:lnTo>
                  <a:pt x="0" y="0"/>
                </a:lnTo>
                <a:close/>
              </a:path>
            </a:pathLst>
          </a:custGeom>
          <a:blipFill>
            <a:blip r:embed="rId8">
              <a:extLst>
                <a:ext uri="{96DAC541-7B7A-43D3-8B79-37D633B846F1}">
                  <asvg:svgBlip xmlns:asvg="http://schemas.microsoft.com/office/drawing/2016/SVG/main" r:embed="rId9"/>
                </a:ext>
              </a:extLst>
            </a:blip>
            <a:stretch>
              <a:fillRect l="-48134" t="-113225" r="0" b="0"/>
            </a:stretch>
          </a:blipFill>
        </p:spPr>
      </p:sp>
      <p:sp>
        <p:nvSpPr>
          <p:cNvPr name="Freeform 25" id="25"/>
          <p:cNvSpPr/>
          <p:nvPr/>
        </p:nvSpPr>
        <p:spPr>
          <a:xfrm flipH="false" flipV="false" rot="0">
            <a:off x="15038783" y="7333819"/>
            <a:ext cx="1440955" cy="1924481"/>
          </a:xfrm>
          <a:custGeom>
            <a:avLst/>
            <a:gdLst/>
            <a:ahLst/>
            <a:cxnLst/>
            <a:rect r="r" b="b" t="t" l="l"/>
            <a:pathLst>
              <a:path h="1924481" w="1440955">
                <a:moveTo>
                  <a:pt x="0" y="0"/>
                </a:moveTo>
                <a:lnTo>
                  <a:pt x="1440955" y="0"/>
                </a:lnTo>
                <a:lnTo>
                  <a:pt x="1440955" y="1924481"/>
                </a:lnTo>
                <a:lnTo>
                  <a:pt x="0" y="1924481"/>
                </a:lnTo>
                <a:lnTo>
                  <a:pt x="0" y="0"/>
                </a:lnTo>
                <a:close/>
              </a:path>
            </a:pathLst>
          </a:custGeom>
          <a:blipFill>
            <a:blip r:embed="rId10"/>
            <a:stretch>
              <a:fillRect l="0" t="0" r="0" b="0"/>
            </a:stretch>
          </a:blipFill>
        </p:spPr>
      </p:sp>
      <p:sp>
        <p:nvSpPr>
          <p:cNvPr name="Freeform 26" id="26"/>
          <p:cNvSpPr/>
          <p:nvPr/>
        </p:nvSpPr>
        <p:spPr>
          <a:xfrm flipH="false" flipV="false" rot="291470">
            <a:off x="4265151" y="1286700"/>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11"/>
            <a:stretch>
              <a:fillRect l="0" t="0" r="0" b="0"/>
            </a:stretch>
          </a:blipFill>
        </p:spPr>
      </p:sp>
      <p:sp>
        <p:nvSpPr>
          <p:cNvPr name="TextBox 27" id="27"/>
          <p:cNvSpPr txBox="true"/>
          <p:nvPr/>
        </p:nvSpPr>
        <p:spPr>
          <a:xfrm rot="0">
            <a:off x="1910388" y="3219118"/>
            <a:ext cx="13848872" cy="5451475"/>
          </a:xfrm>
          <a:prstGeom prst="rect">
            <a:avLst/>
          </a:prstGeom>
        </p:spPr>
        <p:txBody>
          <a:bodyPr anchor="t" rtlCol="false" tIns="0" lIns="0" bIns="0" rIns="0">
            <a:spAutoFit/>
          </a:bodyPr>
          <a:lstStyle/>
          <a:p>
            <a:pPr>
              <a:lnSpc>
                <a:spcPts val="4900"/>
              </a:lnSpc>
            </a:pPr>
            <a:r>
              <a:rPr lang="en-US" sz="3500">
                <a:solidFill>
                  <a:srgbClr val="494949"/>
                </a:solidFill>
                <a:latin typeface="Quicksand Bold"/>
              </a:rPr>
              <a:t>           Cách đọc và xử lý dữ liệu JSON trả</a:t>
            </a:r>
            <a:r>
              <a:rPr lang="en-US" sz="3500">
                <a:solidFill>
                  <a:srgbClr val="494949"/>
                </a:solidFill>
                <a:latin typeface="Quicksand Bold"/>
              </a:rPr>
              <a:t> về từ API:</a:t>
            </a:r>
          </a:p>
          <a:p>
            <a:pPr marL="755651" indent="-377825" lvl="1">
              <a:lnSpc>
                <a:spcPts val="4900"/>
              </a:lnSpc>
              <a:buFont typeface="Arial"/>
              <a:buChar char="•"/>
            </a:pPr>
            <a:r>
              <a:rPr lang="en-US" sz="3500">
                <a:solidFill>
                  <a:srgbClr val="494949"/>
                </a:solidFill>
                <a:latin typeface="Quicksand"/>
              </a:rPr>
              <a:t>Sau khi nhận được phản hồi từ API dưới dạng JSON, ứng dụng cần phải phân tích dữ liệu để trích xuất thông tin cần thiết.</a:t>
            </a:r>
          </a:p>
          <a:p>
            <a:pPr marL="755651" indent="-377825" lvl="1">
              <a:lnSpc>
                <a:spcPts val="4900"/>
              </a:lnSpc>
              <a:buFont typeface="Arial"/>
              <a:buChar char="•"/>
            </a:pPr>
            <a:r>
              <a:rPr lang="en-US" sz="3500">
                <a:solidFill>
                  <a:srgbClr val="494949"/>
                </a:solidFill>
                <a:latin typeface="Quicksand"/>
              </a:rPr>
              <a:t>Để làm điều này, ứng dụng có thể sử dụng thư viện hoặc hàm parse JSON để chuyển đổi dữ liệu từ chuỗi JSON thành đối tượng hoặc cấu trúc dữ liệu dễ quản lý.</a:t>
            </a:r>
          </a:p>
          <a:p>
            <a:pPr marL="755651" indent="-377825" lvl="1">
              <a:lnSpc>
                <a:spcPts val="4900"/>
              </a:lnSpc>
              <a:buFont typeface="Arial"/>
              <a:buChar char="•"/>
            </a:pPr>
            <a:r>
              <a:rPr lang="en-US" sz="3500">
                <a:solidFill>
                  <a:srgbClr val="494949"/>
                </a:solidFill>
                <a:latin typeface="Quicksand"/>
              </a:rPr>
              <a:t>Sau khi dữ liệu được phân tích, ứng dụng có thể sử dụng nó để hiển thị thông tin hoặc thực hiện các xử lý khác.</a:t>
            </a:r>
          </a:p>
          <a:p>
            <a:pPr>
              <a:lnSpc>
                <a:spcPts val="39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138880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108458" y="1331077"/>
            <a:ext cx="6915147" cy="1500630"/>
          </a:xfrm>
          <a:prstGeom prst="rect">
            <a:avLst/>
          </a:prstGeom>
        </p:spPr>
        <p:txBody>
          <a:bodyPr anchor="t" rtlCol="false" tIns="0" lIns="0" bIns="0" rIns="0">
            <a:spAutoFit/>
          </a:bodyPr>
          <a:lstStyle/>
          <a:p>
            <a:pPr algn="ctr">
              <a:lnSpc>
                <a:spcPts val="11198"/>
              </a:lnSpc>
            </a:pPr>
            <a:r>
              <a:rPr lang="en-US" sz="10180">
                <a:solidFill>
                  <a:srgbClr val="494949"/>
                </a:solidFill>
                <a:latin typeface="More Sugar Thin"/>
              </a:rPr>
              <a:t>Phần II</a:t>
            </a:r>
          </a:p>
        </p:txBody>
      </p:sp>
      <p:sp>
        <p:nvSpPr>
          <p:cNvPr name="TextBox 21" id="21"/>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2" id="22"/>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3" id="23"/>
          <p:cNvGrpSpPr/>
          <p:nvPr/>
        </p:nvGrpSpPr>
        <p:grpSpPr>
          <a:xfrm rot="0">
            <a:off x="2035293" y="3312246"/>
            <a:ext cx="6530739" cy="2149838"/>
            <a:chOff x="0" y="0"/>
            <a:chExt cx="1720030" cy="566213"/>
          </a:xfrm>
        </p:grpSpPr>
        <p:sp>
          <p:nvSpPr>
            <p:cNvPr name="Freeform 24" id="24"/>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a:solidFill>
                <a:srgbClr val="000000"/>
              </a:solidFill>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539261" y="3271221"/>
            <a:ext cx="6530739" cy="2149838"/>
            <a:chOff x="0" y="0"/>
            <a:chExt cx="1720030" cy="566213"/>
          </a:xfrm>
        </p:grpSpPr>
        <p:sp>
          <p:nvSpPr>
            <p:cNvPr name="Freeform 27" id="27"/>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a:solidFill>
                <a:srgbClr val="000000"/>
              </a:solidFill>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819109" y="6520927"/>
            <a:ext cx="6530739" cy="2149838"/>
            <a:chOff x="0" y="0"/>
            <a:chExt cx="1720030" cy="566213"/>
          </a:xfrm>
        </p:grpSpPr>
        <p:sp>
          <p:nvSpPr>
            <p:cNvPr name="Freeform 30" id="30"/>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a:solidFill>
                <a:srgbClr val="000000"/>
              </a:solidFill>
            </a:ln>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933963" y="2769983"/>
            <a:ext cx="1797126" cy="1797126"/>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040091" y="2874000"/>
            <a:ext cx="1797126" cy="1797126"/>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5730335" y="6251678"/>
            <a:ext cx="1797126" cy="1797126"/>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2035293" y="3113377"/>
            <a:ext cx="1429505" cy="119606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2.1</a:t>
            </a:r>
          </a:p>
        </p:txBody>
      </p:sp>
      <p:sp>
        <p:nvSpPr>
          <p:cNvPr name="TextBox 42" id="42"/>
          <p:cNvSpPr txBox="true"/>
          <p:nvPr/>
        </p:nvSpPr>
        <p:spPr>
          <a:xfrm rot="0">
            <a:off x="9223901" y="3172743"/>
            <a:ext cx="1429505" cy="119606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2.1</a:t>
            </a:r>
          </a:p>
        </p:txBody>
      </p:sp>
      <p:sp>
        <p:nvSpPr>
          <p:cNvPr name="TextBox 43" id="43"/>
          <p:cNvSpPr txBox="true"/>
          <p:nvPr/>
        </p:nvSpPr>
        <p:spPr>
          <a:xfrm rot="0">
            <a:off x="5830417" y="6542963"/>
            <a:ext cx="1429505" cy="119606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2.3</a:t>
            </a:r>
          </a:p>
        </p:txBody>
      </p:sp>
      <p:sp>
        <p:nvSpPr>
          <p:cNvPr name="TextBox 44" id="44"/>
          <p:cNvSpPr txBox="true"/>
          <p:nvPr/>
        </p:nvSpPr>
        <p:spPr>
          <a:xfrm rot="0">
            <a:off x="4567955" y="3696363"/>
            <a:ext cx="3071786" cy="1384300"/>
          </a:xfrm>
          <a:prstGeom prst="rect">
            <a:avLst/>
          </a:prstGeom>
        </p:spPr>
        <p:txBody>
          <a:bodyPr anchor="t" rtlCol="false" tIns="0" lIns="0" bIns="0" rIns="0">
            <a:spAutoFit/>
          </a:bodyPr>
          <a:lstStyle/>
          <a:p>
            <a:pPr>
              <a:lnSpc>
                <a:spcPts val="5599"/>
              </a:lnSpc>
            </a:pPr>
            <a:r>
              <a:rPr lang="en-US" sz="3999">
                <a:solidFill>
                  <a:srgbClr val="4B412E"/>
                </a:solidFill>
                <a:latin typeface="Quicksand Bold"/>
              </a:rPr>
              <a:t>Giao thức WebSocket</a:t>
            </a:r>
          </a:p>
        </p:txBody>
      </p:sp>
      <p:sp>
        <p:nvSpPr>
          <p:cNvPr name="TextBox 45" id="45"/>
          <p:cNvSpPr txBox="true"/>
          <p:nvPr/>
        </p:nvSpPr>
        <p:spPr>
          <a:xfrm rot="0">
            <a:off x="11531096" y="3615890"/>
            <a:ext cx="3370690" cy="1384300"/>
          </a:xfrm>
          <a:prstGeom prst="rect">
            <a:avLst/>
          </a:prstGeom>
        </p:spPr>
        <p:txBody>
          <a:bodyPr anchor="t" rtlCol="false" tIns="0" lIns="0" bIns="0" rIns="0">
            <a:spAutoFit/>
          </a:bodyPr>
          <a:lstStyle/>
          <a:p>
            <a:pPr>
              <a:lnSpc>
                <a:spcPts val="5599"/>
              </a:lnSpc>
            </a:pPr>
            <a:r>
              <a:rPr lang="en-US" sz="3999">
                <a:solidFill>
                  <a:srgbClr val="4B412E"/>
                </a:solidFill>
                <a:latin typeface="Quicksand Bold"/>
              </a:rPr>
              <a:t>Ưu điểm của WebSocket</a:t>
            </a:r>
          </a:p>
        </p:txBody>
      </p:sp>
      <p:sp>
        <p:nvSpPr>
          <p:cNvPr name="TextBox 46" id="46"/>
          <p:cNvSpPr txBox="true"/>
          <p:nvPr/>
        </p:nvSpPr>
        <p:spPr>
          <a:xfrm rot="0">
            <a:off x="7583942" y="7127036"/>
            <a:ext cx="4632556" cy="679450"/>
          </a:xfrm>
          <a:prstGeom prst="rect">
            <a:avLst/>
          </a:prstGeom>
        </p:spPr>
        <p:txBody>
          <a:bodyPr anchor="t" rtlCol="false" tIns="0" lIns="0" bIns="0" rIns="0">
            <a:spAutoFit/>
          </a:bodyPr>
          <a:lstStyle/>
          <a:p>
            <a:pPr>
              <a:lnSpc>
                <a:spcPts val="5599"/>
              </a:lnSpc>
            </a:pPr>
            <a:r>
              <a:rPr lang="en-US" sz="3999">
                <a:solidFill>
                  <a:srgbClr val="4B412E"/>
                </a:solidFill>
                <a:latin typeface="Quicksand Bold"/>
              </a:rPr>
              <a:t>Thư viện SocketIO</a:t>
            </a:r>
          </a:p>
        </p:txBody>
      </p:sp>
      <p:sp>
        <p:nvSpPr>
          <p:cNvPr name="Freeform 47" id="47"/>
          <p:cNvSpPr/>
          <p:nvPr/>
        </p:nvSpPr>
        <p:spPr>
          <a:xfrm flipH="false" flipV="false" rot="0">
            <a:off x="14311816" y="1807299"/>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8420126" y="524623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0" id="50"/>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2006042" y="3721100"/>
            <a:ext cx="6120353" cy="5325337"/>
            <a:chOff x="0" y="0"/>
            <a:chExt cx="1611945" cy="1402558"/>
          </a:xfrm>
        </p:grpSpPr>
        <p:sp>
          <p:nvSpPr>
            <p:cNvPr name="Freeform 20" id="20"/>
            <p:cNvSpPr/>
            <p:nvPr/>
          </p:nvSpPr>
          <p:spPr>
            <a:xfrm flipH="false" flipV="false" rot="0">
              <a:off x="0" y="0"/>
              <a:ext cx="1611945" cy="1402558"/>
            </a:xfrm>
            <a:custGeom>
              <a:avLst/>
              <a:gdLst/>
              <a:ahLst/>
              <a:cxnLst/>
              <a:rect r="r" b="b" t="t" l="l"/>
              <a:pathLst>
                <a:path h="1402558" w="1611945">
                  <a:moveTo>
                    <a:pt x="64512" y="0"/>
                  </a:moveTo>
                  <a:lnTo>
                    <a:pt x="1547433" y="0"/>
                  </a:lnTo>
                  <a:cubicBezTo>
                    <a:pt x="1583062" y="0"/>
                    <a:pt x="1611945" y="28883"/>
                    <a:pt x="1611945" y="64512"/>
                  </a:cubicBezTo>
                  <a:lnTo>
                    <a:pt x="1611945" y="1338046"/>
                  </a:lnTo>
                  <a:cubicBezTo>
                    <a:pt x="1611945" y="1373675"/>
                    <a:pt x="1583062" y="1402558"/>
                    <a:pt x="1547433" y="1402558"/>
                  </a:cubicBezTo>
                  <a:lnTo>
                    <a:pt x="64512" y="1402558"/>
                  </a:lnTo>
                  <a:cubicBezTo>
                    <a:pt x="28883" y="1402558"/>
                    <a:pt x="0" y="1373675"/>
                    <a:pt x="0" y="1338046"/>
                  </a:cubicBezTo>
                  <a:lnTo>
                    <a:pt x="0" y="64512"/>
                  </a:lnTo>
                  <a:cubicBezTo>
                    <a:pt x="0" y="28883"/>
                    <a:pt x="28883" y="0"/>
                    <a:pt x="64512" y="0"/>
                  </a:cubicBezTo>
                  <a:close/>
                </a:path>
              </a:pathLst>
            </a:custGeom>
            <a:solidFill>
              <a:srgbClr val="DDC6A2"/>
            </a:solidFill>
            <a:ln w="38100">
              <a:solidFill>
                <a:srgbClr val="000000"/>
              </a:solidFill>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144000" y="3641436"/>
            <a:ext cx="6120353" cy="5325337"/>
            <a:chOff x="0" y="0"/>
            <a:chExt cx="1611945" cy="1402558"/>
          </a:xfrm>
        </p:grpSpPr>
        <p:sp>
          <p:nvSpPr>
            <p:cNvPr name="Freeform 23" id="23"/>
            <p:cNvSpPr/>
            <p:nvPr/>
          </p:nvSpPr>
          <p:spPr>
            <a:xfrm flipH="false" flipV="false" rot="0">
              <a:off x="0" y="0"/>
              <a:ext cx="1611945" cy="1402558"/>
            </a:xfrm>
            <a:custGeom>
              <a:avLst/>
              <a:gdLst/>
              <a:ahLst/>
              <a:cxnLst/>
              <a:rect r="r" b="b" t="t" l="l"/>
              <a:pathLst>
                <a:path h="1402558" w="1611945">
                  <a:moveTo>
                    <a:pt x="64512" y="0"/>
                  </a:moveTo>
                  <a:lnTo>
                    <a:pt x="1547433" y="0"/>
                  </a:lnTo>
                  <a:cubicBezTo>
                    <a:pt x="1583062" y="0"/>
                    <a:pt x="1611945" y="28883"/>
                    <a:pt x="1611945" y="64512"/>
                  </a:cubicBezTo>
                  <a:lnTo>
                    <a:pt x="1611945" y="1338046"/>
                  </a:lnTo>
                  <a:cubicBezTo>
                    <a:pt x="1611945" y="1373675"/>
                    <a:pt x="1583062" y="1402558"/>
                    <a:pt x="1547433" y="1402558"/>
                  </a:cubicBezTo>
                  <a:lnTo>
                    <a:pt x="64512" y="1402558"/>
                  </a:lnTo>
                  <a:cubicBezTo>
                    <a:pt x="28883" y="1402558"/>
                    <a:pt x="0" y="1373675"/>
                    <a:pt x="0" y="1338046"/>
                  </a:cubicBezTo>
                  <a:lnTo>
                    <a:pt x="0" y="64512"/>
                  </a:lnTo>
                  <a:cubicBezTo>
                    <a:pt x="0" y="28883"/>
                    <a:pt x="28883" y="0"/>
                    <a:pt x="64512"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3315422" y="2945917"/>
            <a:ext cx="979105" cy="979105"/>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648156" y="3124370"/>
            <a:ext cx="991689" cy="991689"/>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2818265" y="1711285"/>
            <a:ext cx="4441035" cy="750939"/>
          </a:xfrm>
          <a:custGeom>
            <a:avLst/>
            <a:gdLst/>
            <a:ahLst/>
            <a:cxnLst/>
            <a:rect r="r" b="b" t="t" l="l"/>
            <a:pathLst>
              <a:path h="750939" w="4441035">
                <a:moveTo>
                  <a:pt x="0" y="0"/>
                </a:moveTo>
                <a:lnTo>
                  <a:pt x="4441035" y="0"/>
                </a:lnTo>
                <a:lnTo>
                  <a:pt x="4441035" y="750939"/>
                </a:lnTo>
                <a:lnTo>
                  <a:pt x="0" y="750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10143082">
            <a:off x="1649030" y="2360848"/>
            <a:ext cx="2173410" cy="1929790"/>
          </a:xfrm>
          <a:custGeom>
            <a:avLst/>
            <a:gdLst/>
            <a:ahLst/>
            <a:cxnLst/>
            <a:rect r="r" b="b" t="t" l="l"/>
            <a:pathLst>
              <a:path h="1929790" w="2173410">
                <a:moveTo>
                  <a:pt x="0" y="0"/>
                </a:moveTo>
                <a:lnTo>
                  <a:pt x="2173411" y="0"/>
                </a:lnTo>
                <a:lnTo>
                  <a:pt x="2173411" y="1929790"/>
                </a:lnTo>
                <a:lnTo>
                  <a:pt x="0" y="1929790"/>
                </a:lnTo>
                <a:lnTo>
                  <a:pt x="0" y="0"/>
                </a:lnTo>
                <a:close/>
              </a:path>
            </a:pathLst>
          </a:custGeom>
          <a:blipFill>
            <a:blip r:embed="rId8">
              <a:extLst>
                <a:ext uri="{96DAC541-7B7A-43D3-8B79-37D633B846F1}">
                  <asvg:svgBlip xmlns:asvg="http://schemas.microsoft.com/office/drawing/2016/SVG/main" r:embed="rId9"/>
                </a:ext>
              </a:extLst>
            </a:blip>
            <a:stretch>
              <a:fillRect l="-48134" t="-113225" r="0" b="0"/>
            </a:stretch>
          </a:blipFill>
        </p:spPr>
      </p:sp>
      <p:sp>
        <p:nvSpPr>
          <p:cNvPr name="Freeform 33" id="33"/>
          <p:cNvSpPr/>
          <p:nvPr/>
        </p:nvSpPr>
        <p:spPr>
          <a:xfrm flipH="false" flipV="false" rot="0">
            <a:off x="15038783" y="7333819"/>
            <a:ext cx="1440955" cy="1924481"/>
          </a:xfrm>
          <a:custGeom>
            <a:avLst/>
            <a:gdLst/>
            <a:ahLst/>
            <a:cxnLst/>
            <a:rect r="r" b="b" t="t" l="l"/>
            <a:pathLst>
              <a:path h="1924481" w="1440955">
                <a:moveTo>
                  <a:pt x="0" y="0"/>
                </a:moveTo>
                <a:lnTo>
                  <a:pt x="1440955" y="0"/>
                </a:lnTo>
                <a:lnTo>
                  <a:pt x="1440955" y="1924481"/>
                </a:lnTo>
                <a:lnTo>
                  <a:pt x="0" y="1924481"/>
                </a:lnTo>
                <a:lnTo>
                  <a:pt x="0" y="0"/>
                </a:lnTo>
                <a:close/>
              </a:path>
            </a:pathLst>
          </a:custGeom>
          <a:blipFill>
            <a:blip r:embed="rId10"/>
            <a:stretch>
              <a:fillRect l="0" t="0" r="0" b="0"/>
            </a:stretch>
          </a:blipFill>
        </p:spPr>
      </p:sp>
      <p:sp>
        <p:nvSpPr>
          <p:cNvPr name="Freeform 34" id="34"/>
          <p:cNvSpPr/>
          <p:nvPr/>
        </p:nvSpPr>
        <p:spPr>
          <a:xfrm flipH="false" flipV="false" rot="291470">
            <a:off x="4265151" y="1286700"/>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11"/>
            <a:stretch>
              <a:fillRect l="0" t="0" r="0" b="0"/>
            </a:stretch>
          </a:blipFill>
        </p:spPr>
      </p:sp>
      <p:sp>
        <p:nvSpPr>
          <p:cNvPr name="TextBox 35" id="35"/>
          <p:cNvSpPr txBox="true"/>
          <p:nvPr/>
        </p:nvSpPr>
        <p:spPr>
          <a:xfrm rot="0">
            <a:off x="3384808" y="3162470"/>
            <a:ext cx="719344" cy="584100"/>
          </a:xfrm>
          <a:prstGeom prst="rect">
            <a:avLst/>
          </a:prstGeom>
        </p:spPr>
        <p:txBody>
          <a:bodyPr anchor="t" rtlCol="false" tIns="0" lIns="0" bIns="0" rIns="0">
            <a:spAutoFit/>
          </a:bodyPr>
          <a:lstStyle/>
          <a:p>
            <a:pPr algn="ctr">
              <a:lnSpc>
                <a:spcPts val="4499"/>
              </a:lnSpc>
            </a:pPr>
            <a:r>
              <a:rPr lang="en-US" sz="4090">
                <a:solidFill>
                  <a:srgbClr val="FFFFFF"/>
                </a:solidFill>
                <a:latin typeface="More Sugar Thin"/>
              </a:rPr>
              <a:t>01</a:t>
            </a:r>
          </a:p>
        </p:txBody>
      </p:sp>
      <p:sp>
        <p:nvSpPr>
          <p:cNvPr name="TextBox 36" id="36"/>
          <p:cNvSpPr txBox="true"/>
          <p:nvPr/>
        </p:nvSpPr>
        <p:spPr>
          <a:xfrm rot="0">
            <a:off x="8779706" y="3371855"/>
            <a:ext cx="728588" cy="592096"/>
          </a:xfrm>
          <a:prstGeom prst="rect">
            <a:avLst/>
          </a:prstGeom>
        </p:spPr>
        <p:txBody>
          <a:bodyPr anchor="t" rtlCol="false" tIns="0" lIns="0" bIns="0" rIns="0">
            <a:spAutoFit/>
          </a:bodyPr>
          <a:lstStyle/>
          <a:p>
            <a:pPr algn="ctr">
              <a:lnSpc>
                <a:spcPts val="4557"/>
              </a:lnSpc>
            </a:pPr>
            <a:r>
              <a:rPr lang="en-US" sz="4142">
                <a:solidFill>
                  <a:srgbClr val="FFFFFF"/>
                </a:solidFill>
                <a:latin typeface="More Sugar Thin"/>
              </a:rPr>
              <a:t>02</a:t>
            </a:r>
          </a:p>
        </p:txBody>
      </p:sp>
      <p:sp>
        <p:nvSpPr>
          <p:cNvPr name="TextBox 37" id="37"/>
          <p:cNvSpPr txBox="true"/>
          <p:nvPr/>
        </p:nvSpPr>
        <p:spPr>
          <a:xfrm rot="0">
            <a:off x="2006042" y="3944901"/>
            <a:ext cx="6120353" cy="5330765"/>
          </a:xfrm>
          <a:prstGeom prst="rect">
            <a:avLst/>
          </a:prstGeom>
        </p:spPr>
        <p:txBody>
          <a:bodyPr anchor="t" rtlCol="false" tIns="0" lIns="0" bIns="0" rIns="0">
            <a:spAutoFit/>
          </a:bodyPr>
          <a:lstStyle/>
          <a:p>
            <a:pPr>
              <a:lnSpc>
                <a:spcPts val="3380"/>
              </a:lnSpc>
            </a:pPr>
            <a:r>
              <a:rPr lang="en-US" sz="2600">
                <a:solidFill>
                  <a:srgbClr val="494949"/>
                </a:solidFill>
                <a:latin typeface="Quicksand Bold"/>
              </a:rPr>
              <a:t>Hiểu về giao thức WebSocket và lý do tại sao nó quan trọng:</a:t>
            </a:r>
          </a:p>
          <a:p>
            <a:pPr marL="539749" indent="-269875" lvl="1">
              <a:lnSpc>
                <a:spcPts val="3249"/>
              </a:lnSpc>
              <a:buFont typeface="Arial"/>
              <a:buChar char="•"/>
            </a:pPr>
            <a:r>
              <a:rPr lang="en-US" sz="2499">
                <a:solidFill>
                  <a:srgbClr val="494949"/>
                </a:solidFill>
                <a:latin typeface="Quicksand"/>
              </a:rPr>
              <a:t>WebSocket là một giao thức cho phép duy trì kết nối hai chiều (full-duplex) giữa client và server, cho phép dữ liệu được truyền đi và đến một cách hiệu quả.</a:t>
            </a:r>
          </a:p>
          <a:p>
            <a:pPr marL="539749" indent="-269875" lvl="1">
              <a:lnSpc>
                <a:spcPts val="3249"/>
              </a:lnSpc>
              <a:buFont typeface="Arial"/>
              <a:buChar char="•"/>
            </a:pPr>
            <a:r>
              <a:rPr lang="en-US" sz="2499">
                <a:solidFill>
                  <a:srgbClr val="494949"/>
                </a:solidFill>
                <a:latin typeface="Quicksand"/>
              </a:rPr>
              <a:t>So với các phương pháp khác như polling (định kỳ kiểm tra cập nhật) hoặc long polling (duy trì kết nối mở trong thời gian dài), WebSocket giúp giảm tải cho server và tăng hiệu suất.</a:t>
            </a:r>
          </a:p>
          <a:p>
            <a:pPr>
              <a:lnSpc>
                <a:spcPts val="3132"/>
              </a:lnSpc>
            </a:pPr>
          </a:p>
        </p:txBody>
      </p:sp>
      <p:sp>
        <p:nvSpPr>
          <p:cNvPr name="TextBox 38" id="38"/>
          <p:cNvSpPr txBox="true"/>
          <p:nvPr/>
        </p:nvSpPr>
        <p:spPr>
          <a:xfrm rot="0">
            <a:off x="9263577" y="4068433"/>
            <a:ext cx="5881200" cy="4822704"/>
          </a:xfrm>
          <a:prstGeom prst="rect">
            <a:avLst/>
          </a:prstGeom>
        </p:spPr>
        <p:txBody>
          <a:bodyPr anchor="t" rtlCol="false" tIns="0" lIns="0" bIns="0" rIns="0">
            <a:spAutoFit/>
          </a:bodyPr>
          <a:lstStyle/>
          <a:p>
            <a:pPr>
              <a:lnSpc>
                <a:spcPts val="3640"/>
              </a:lnSpc>
            </a:pPr>
            <a:r>
              <a:rPr lang="en-US" sz="2600">
                <a:solidFill>
                  <a:srgbClr val="494949"/>
                </a:solidFill>
                <a:latin typeface="Quicksand Bold"/>
              </a:rPr>
              <a:t>Cách giao thức WebSocket duy trì kết nối liên tục và thời gian thực:</a:t>
            </a:r>
          </a:p>
          <a:p>
            <a:pPr marL="539749" indent="-269875" lvl="1">
              <a:lnSpc>
                <a:spcPts val="3499"/>
              </a:lnSpc>
              <a:buFont typeface="Arial"/>
              <a:buChar char="•"/>
            </a:pPr>
            <a:r>
              <a:rPr lang="en-US" sz="2499">
                <a:solidFill>
                  <a:srgbClr val="494949"/>
                </a:solidFill>
                <a:latin typeface="Quicksand"/>
              </a:rPr>
              <a:t>Khi thiết lập kết nối WebSocket, một lần kết nối được thiết lập, nó sẽ được duy trì mở trong suốt quá trình hoạt động của ứng dụng.</a:t>
            </a:r>
          </a:p>
          <a:p>
            <a:pPr marL="539749" indent="-269875" lvl="1">
              <a:lnSpc>
                <a:spcPts val="3499"/>
              </a:lnSpc>
              <a:buFont typeface="Arial"/>
              <a:buChar char="•"/>
            </a:pPr>
            <a:r>
              <a:rPr lang="en-US" sz="2499">
                <a:solidFill>
                  <a:srgbClr val="494949"/>
                </a:solidFill>
                <a:latin typeface="Quicksand"/>
              </a:rPr>
              <a:t>Điều này cho phép dữ liệu có thể được gửi và nhận một cách liên tục và thời gian thực, mà không cần phải thiết lập lại kết nối mỗi lần.</a:t>
            </a:r>
          </a:p>
          <a:p>
            <a:pPr>
              <a:lnSpc>
                <a:spcPts val="3373"/>
              </a:lnSpc>
            </a:pPr>
          </a:p>
        </p:txBody>
      </p:sp>
      <p:sp>
        <p:nvSpPr>
          <p:cNvPr name="TextBox 39" id="39"/>
          <p:cNvSpPr txBox="true"/>
          <p:nvPr/>
        </p:nvSpPr>
        <p:spPr>
          <a:xfrm rot="0">
            <a:off x="3532123" y="1402112"/>
            <a:ext cx="10726600" cy="814705"/>
          </a:xfrm>
          <a:prstGeom prst="rect">
            <a:avLst/>
          </a:prstGeom>
        </p:spPr>
        <p:txBody>
          <a:bodyPr anchor="t" rtlCol="false" tIns="0" lIns="0" bIns="0" rIns="0">
            <a:spAutoFit/>
          </a:bodyPr>
          <a:lstStyle/>
          <a:p>
            <a:pPr algn="ctr">
              <a:lnSpc>
                <a:spcPts val="6049"/>
              </a:lnSpc>
            </a:pPr>
            <a:r>
              <a:rPr lang="en-US" sz="5499">
                <a:solidFill>
                  <a:srgbClr val="494949"/>
                </a:solidFill>
                <a:latin typeface="More Sugar Thin"/>
              </a:rPr>
              <a:t>2.1 Giao thức WebSocket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706109" y="-512331"/>
            <a:ext cx="3086100" cy="13632873"/>
            <a:chOff x="0" y="0"/>
            <a:chExt cx="812800" cy="3590551"/>
          </a:xfrm>
        </p:grpSpPr>
        <p:sp>
          <p:nvSpPr>
            <p:cNvPr name="Freeform 8" id="8"/>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020550" y="1064557"/>
            <a:ext cx="13711646" cy="889635"/>
          </a:xfrm>
          <a:prstGeom prst="rect">
            <a:avLst/>
          </a:prstGeom>
        </p:spPr>
        <p:txBody>
          <a:bodyPr anchor="t" rtlCol="false" tIns="0" lIns="0" bIns="0" rIns="0">
            <a:spAutoFit/>
          </a:bodyPr>
          <a:lstStyle/>
          <a:p>
            <a:pPr algn="ctr">
              <a:lnSpc>
                <a:spcPts val="6600"/>
              </a:lnSpc>
            </a:pPr>
            <a:r>
              <a:rPr lang="en-US" sz="6000">
                <a:solidFill>
                  <a:srgbClr val="494949"/>
                </a:solidFill>
                <a:latin typeface="More Sugar Thin"/>
              </a:rPr>
              <a:t>2.2 Ưu Điểm của WebSocket</a:t>
            </a:r>
          </a:p>
        </p:txBody>
      </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508892"/>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649276" y="5826989"/>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7409005"/>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8966938"/>
            <a:ext cx="14781630" cy="23812"/>
          </a:xfrm>
          <a:prstGeom prst="line">
            <a:avLst/>
          </a:prstGeom>
          <a:ln cap="flat" w="9525">
            <a:solidFill>
              <a:srgbClr val="000000"/>
            </a:solidFill>
            <a:prstDash val="solid"/>
            <a:headEnd type="none" len="sm" w="sm"/>
            <a:tailEnd type="none" len="sm" w="sm"/>
          </a:ln>
        </p:spPr>
      </p:sp>
      <p:sp>
        <p:nvSpPr>
          <p:cNvPr name="AutoShape 19" id="19"/>
          <p:cNvSpPr/>
          <p:nvPr/>
        </p:nvSpPr>
        <p:spPr>
          <a:xfrm>
            <a:off x="1485557" y="8266851"/>
            <a:ext cx="14781630" cy="23812"/>
          </a:xfrm>
          <a:prstGeom prst="line">
            <a:avLst/>
          </a:prstGeom>
          <a:ln cap="flat" w="9525">
            <a:solidFill>
              <a:srgbClr val="000000"/>
            </a:solidFill>
            <a:prstDash val="solid"/>
            <a:headEnd type="none" len="sm" w="sm"/>
            <a:tailEnd type="none" len="sm" w="sm"/>
          </a:ln>
        </p:spPr>
      </p:sp>
      <p:sp>
        <p:nvSpPr>
          <p:cNvPr name="TextBox 20" id="20"/>
          <p:cNvSpPr txBox="true"/>
          <p:nvPr/>
        </p:nvSpPr>
        <p:spPr>
          <a:xfrm rot="0">
            <a:off x="1582593" y="2235442"/>
            <a:ext cx="14781646" cy="7745685"/>
          </a:xfrm>
          <a:prstGeom prst="rect">
            <a:avLst/>
          </a:prstGeom>
        </p:spPr>
        <p:txBody>
          <a:bodyPr anchor="t" rtlCol="false" tIns="0" lIns="0" bIns="0" rIns="0">
            <a:spAutoFit/>
          </a:bodyPr>
          <a:lstStyle/>
          <a:p>
            <a:pPr algn="just">
              <a:lnSpc>
                <a:spcPts val="5147"/>
              </a:lnSpc>
            </a:pPr>
            <a:r>
              <a:rPr lang="en-US" sz="3676">
                <a:solidFill>
                  <a:srgbClr val="494949"/>
                </a:solidFill>
                <a:latin typeface="Quicksand Medium"/>
              </a:rPr>
              <a:t>WebSocket mang lại nhiều lợi ích so với các phương pháp truyền thông truyền thống, đặc biệt là khi cần tạo ra tương tác thời gian thực và tiết kiệm tài nguyên.</a:t>
            </a:r>
          </a:p>
          <a:p>
            <a:pPr algn="just" marL="793815" indent="-396907" lvl="1">
              <a:lnSpc>
                <a:spcPts val="5147"/>
              </a:lnSpc>
              <a:buFont typeface="Arial"/>
              <a:buChar char="•"/>
            </a:pPr>
            <a:r>
              <a:rPr lang="en-US" sz="3676">
                <a:solidFill>
                  <a:srgbClr val="494949"/>
                </a:solidFill>
                <a:latin typeface="Quicksand Medium"/>
              </a:rPr>
              <a:t>Lợi ích của việc sử dụng WebSocket so với các phương pháp khác:</a:t>
            </a:r>
          </a:p>
          <a:p>
            <a:pPr algn="just" marL="793815" indent="-396907" lvl="1">
              <a:lnSpc>
                <a:spcPts val="5147"/>
              </a:lnSpc>
              <a:buFont typeface="Arial"/>
              <a:buChar char="•"/>
            </a:pPr>
            <a:r>
              <a:rPr lang="en-US" sz="3676">
                <a:solidFill>
                  <a:srgbClr val="494949"/>
                </a:solidFill>
                <a:latin typeface="Quicksand Medium"/>
              </a:rPr>
              <a:t>Tiết kiệm băng thông: So với polling hoặc long polling, WebSocket tiêu thụ ít băng thông hơn do không cần gửi các yêu cầu kiểm tra không cần thiết.</a:t>
            </a:r>
          </a:p>
          <a:p>
            <a:pPr algn="just" marL="793815" indent="-396907" lvl="1">
              <a:lnSpc>
                <a:spcPts val="5147"/>
              </a:lnSpc>
              <a:buFont typeface="Arial"/>
              <a:buChar char="•"/>
            </a:pPr>
            <a:r>
              <a:rPr lang="en-US" sz="3676">
                <a:solidFill>
                  <a:srgbClr val="494949"/>
                </a:solidFill>
                <a:latin typeface="Quicksand Medium"/>
              </a:rPr>
              <a:t>Thời gian thực: WebSocket cho phép truyền tải thông tin một cách ngay lập tức, giúp cải thiện trải nghiệm người dùng và giảm độ trễ.</a:t>
            </a:r>
          </a:p>
          <a:p>
            <a:pPr algn="just">
              <a:lnSpc>
                <a:spcPts val="5147"/>
              </a:lnSpc>
            </a:pPr>
          </a:p>
        </p:txBody>
      </p:sp>
      <p:sp>
        <p:nvSpPr>
          <p:cNvPr name="Freeform 21" id="21"/>
          <p:cNvSpPr/>
          <p:nvPr/>
        </p:nvSpPr>
        <p:spPr>
          <a:xfrm flipH="false" flipV="false" rot="0">
            <a:off x="1485550" y="9143085"/>
            <a:ext cx="6571011" cy="1111098"/>
          </a:xfrm>
          <a:custGeom>
            <a:avLst/>
            <a:gdLst/>
            <a:ahLst/>
            <a:cxnLst/>
            <a:rect r="r" b="b" t="t" l="l"/>
            <a:pathLst>
              <a:path h="1111098" w="6571011">
                <a:moveTo>
                  <a:pt x="0" y="0"/>
                </a:moveTo>
                <a:lnTo>
                  <a:pt x="6571011" y="0"/>
                </a:lnTo>
                <a:lnTo>
                  <a:pt x="6571011" y="1111098"/>
                </a:lnTo>
                <a:lnTo>
                  <a:pt x="0" y="11110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038857" y="9143085"/>
            <a:ext cx="6571011" cy="1111098"/>
          </a:xfrm>
          <a:custGeom>
            <a:avLst/>
            <a:gdLst/>
            <a:ahLst/>
            <a:cxnLst/>
            <a:rect r="r" b="b" t="t" l="l"/>
            <a:pathLst>
              <a:path h="1111098" w="6571011">
                <a:moveTo>
                  <a:pt x="0" y="0"/>
                </a:moveTo>
                <a:lnTo>
                  <a:pt x="6571011" y="0"/>
                </a:lnTo>
                <a:lnTo>
                  <a:pt x="6571011" y="1111098"/>
                </a:lnTo>
                <a:lnTo>
                  <a:pt x="0" y="11110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873181" y="8514501"/>
            <a:ext cx="2333819" cy="2368267"/>
          </a:xfrm>
          <a:custGeom>
            <a:avLst/>
            <a:gdLst/>
            <a:ahLst/>
            <a:cxnLst/>
            <a:rect r="r" b="b" t="t" l="l"/>
            <a:pathLst>
              <a:path h="2368267" w="2333819">
                <a:moveTo>
                  <a:pt x="0" y="0"/>
                </a:moveTo>
                <a:lnTo>
                  <a:pt x="2333819" y="0"/>
                </a:lnTo>
                <a:lnTo>
                  <a:pt x="2333819" y="2368266"/>
                </a:lnTo>
                <a:lnTo>
                  <a:pt x="0" y="23682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4482082">
            <a:off x="2346366" y="820576"/>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10"/>
            <a:stretch>
              <a:fillRect l="0" t="0" r="0" b="0"/>
            </a:stretch>
          </a:blipFill>
        </p:spPr>
      </p:sp>
      <p:sp>
        <p:nvSpPr>
          <p:cNvPr name="Freeform 25" id="25"/>
          <p:cNvSpPr/>
          <p:nvPr/>
        </p:nvSpPr>
        <p:spPr>
          <a:xfrm flipH="false" flipV="false" rot="-1812280">
            <a:off x="14284864" y="700096"/>
            <a:ext cx="1170221" cy="1417433"/>
          </a:xfrm>
          <a:custGeom>
            <a:avLst/>
            <a:gdLst/>
            <a:ahLst/>
            <a:cxnLst/>
            <a:rect r="r" b="b" t="t" l="l"/>
            <a:pathLst>
              <a:path h="1417433" w="1170221">
                <a:moveTo>
                  <a:pt x="0" y="0"/>
                </a:moveTo>
                <a:lnTo>
                  <a:pt x="1170221" y="0"/>
                </a:lnTo>
                <a:lnTo>
                  <a:pt x="1170221" y="1417433"/>
                </a:lnTo>
                <a:lnTo>
                  <a:pt x="0" y="1417433"/>
                </a:lnTo>
                <a:lnTo>
                  <a:pt x="0" y="0"/>
                </a:lnTo>
                <a:close/>
              </a:path>
            </a:pathLst>
          </a:custGeom>
          <a:blipFill>
            <a:blip r:embed="rId11"/>
            <a:stretch>
              <a:fillRect l="0" t="0" r="-836"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1485557" y="7499902"/>
            <a:ext cx="14781638" cy="118247"/>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flipV="true">
            <a:off x="1485557" y="3554259"/>
            <a:ext cx="14781638" cy="5659"/>
          </a:xfrm>
          <a:prstGeom prst="line">
            <a:avLst/>
          </a:prstGeom>
          <a:ln cap="flat" w="9525">
            <a:solidFill>
              <a:srgbClr val="000000"/>
            </a:solidFill>
            <a:prstDash val="solid"/>
            <a:headEnd type="none" len="sm" w="sm"/>
            <a:tailEnd type="none" len="sm" w="sm"/>
          </a:ln>
        </p:spPr>
      </p:sp>
      <p:sp>
        <p:nvSpPr>
          <p:cNvPr name="AutoShape 13" id="13"/>
          <p:cNvSpPr/>
          <p:nvPr/>
        </p:nvSpPr>
        <p:spPr>
          <a:xfrm flipV="true">
            <a:off x="1485557" y="5143500"/>
            <a:ext cx="14781638" cy="7484"/>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70" cy="57355"/>
          </a:xfrm>
          <a:prstGeom prst="line">
            <a:avLst/>
          </a:prstGeom>
          <a:ln cap="flat" w="9525">
            <a:solidFill>
              <a:srgbClr val="000000"/>
            </a:solidFill>
            <a:prstDash val="solid"/>
            <a:headEnd type="none" len="sm" w="sm"/>
            <a:tailEnd type="none" len="sm" w="sm"/>
          </a:ln>
        </p:spPr>
      </p:sp>
      <p:sp>
        <p:nvSpPr>
          <p:cNvPr name="AutoShape 15" id="15"/>
          <p:cNvSpPr/>
          <p:nvPr/>
        </p:nvSpPr>
        <p:spPr>
          <a:xfrm flipV="true">
            <a:off x="1485557" y="4253491"/>
            <a:ext cx="14781638" cy="97412"/>
          </a:xfrm>
          <a:prstGeom prst="line">
            <a:avLst/>
          </a:prstGeom>
          <a:ln cap="flat" w="9525">
            <a:solidFill>
              <a:srgbClr val="000000"/>
            </a:solidFill>
            <a:prstDash val="solid"/>
            <a:headEnd type="none" len="sm" w="sm"/>
            <a:tailEnd type="none" len="sm" w="sm"/>
          </a:ln>
        </p:spPr>
      </p:sp>
      <p:sp>
        <p:nvSpPr>
          <p:cNvPr name="AutoShape 16" id="16"/>
          <p:cNvSpPr/>
          <p:nvPr/>
        </p:nvSpPr>
        <p:spPr>
          <a:xfrm flipV="true">
            <a:off x="1485557" y="5956170"/>
            <a:ext cx="14781638" cy="52660"/>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8" cy="113131"/>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2265199" y="3712756"/>
            <a:ext cx="13739721" cy="5119695"/>
            <a:chOff x="0" y="0"/>
            <a:chExt cx="3618692" cy="1348397"/>
          </a:xfrm>
        </p:grpSpPr>
        <p:sp>
          <p:nvSpPr>
            <p:cNvPr name="Freeform 20" id="20"/>
            <p:cNvSpPr/>
            <p:nvPr/>
          </p:nvSpPr>
          <p:spPr>
            <a:xfrm flipH="false" flipV="false" rot="0">
              <a:off x="0" y="0"/>
              <a:ext cx="3618692" cy="1348397"/>
            </a:xfrm>
            <a:custGeom>
              <a:avLst/>
              <a:gdLst/>
              <a:ahLst/>
              <a:cxnLst/>
              <a:rect r="r" b="b" t="t" l="l"/>
              <a:pathLst>
                <a:path h="1348397" w="3618692">
                  <a:moveTo>
                    <a:pt x="28737" y="0"/>
                  </a:moveTo>
                  <a:lnTo>
                    <a:pt x="3589955" y="0"/>
                  </a:lnTo>
                  <a:cubicBezTo>
                    <a:pt x="3597577" y="0"/>
                    <a:pt x="3604886" y="3028"/>
                    <a:pt x="3610275" y="8417"/>
                  </a:cubicBezTo>
                  <a:cubicBezTo>
                    <a:pt x="3615664" y="13806"/>
                    <a:pt x="3618692" y="21115"/>
                    <a:pt x="3618692" y="28737"/>
                  </a:cubicBezTo>
                  <a:lnTo>
                    <a:pt x="3618692" y="1319660"/>
                  </a:lnTo>
                  <a:cubicBezTo>
                    <a:pt x="3618692" y="1327282"/>
                    <a:pt x="3615664" y="1334591"/>
                    <a:pt x="3610275" y="1339980"/>
                  </a:cubicBezTo>
                  <a:cubicBezTo>
                    <a:pt x="3604886" y="1345370"/>
                    <a:pt x="3597577" y="1348397"/>
                    <a:pt x="3589955" y="1348397"/>
                  </a:cubicBezTo>
                  <a:lnTo>
                    <a:pt x="28737" y="1348397"/>
                  </a:lnTo>
                  <a:cubicBezTo>
                    <a:pt x="21115" y="1348397"/>
                    <a:pt x="13806" y="1345370"/>
                    <a:pt x="8417" y="1339980"/>
                  </a:cubicBezTo>
                  <a:cubicBezTo>
                    <a:pt x="3028" y="1334591"/>
                    <a:pt x="0" y="1327282"/>
                    <a:pt x="0" y="1319660"/>
                  </a:cubicBezTo>
                  <a:lnTo>
                    <a:pt x="0" y="28737"/>
                  </a:lnTo>
                  <a:cubicBezTo>
                    <a:pt x="0" y="21115"/>
                    <a:pt x="3028" y="13806"/>
                    <a:pt x="8417" y="8417"/>
                  </a:cubicBezTo>
                  <a:cubicBezTo>
                    <a:pt x="13806" y="3028"/>
                    <a:pt x="21115" y="0"/>
                    <a:pt x="28737" y="0"/>
                  </a:cubicBezTo>
                  <a:close/>
                </a:path>
              </a:pathLst>
            </a:custGeom>
            <a:solidFill>
              <a:srgbClr val="DDC6A2"/>
            </a:solidFill>
            <a:ln w="38100">
              <a:solidFill>
                <a:srgbClr val="000000"/>
              </a:solidFill>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632482" y="4182053"/>
            <a:ext cx="13023035" cy="3462655"/>
          </a:xfrm>
          <a:prstGeom prst="rect">
            <a:avLst/>
          </a:prstGeom>
        </p:spPr>
        <p:txBody>
          <a:bodyPr anchor="t" rtlCol="false" tIns="0" lIns="0" bIns="0" rIns="0">
            <a:spAutoFit/>
          </a:bodyPr>
          <a:lstStyle/>
          <a:p>
            <a:pPr>
              <a:lnSpc>
                <a:spcPts val="3919"/>
              </a:lnSpc>
            </a:pPr>
            <a:r>
              <a:rPr lang="en-US" sz="2799">
                <a:solidFill>
                  <a:srgbClr val="494949"/>
                </a:solidFill>
                <a:latin typeface="Quicksand Medium"/>
              </a:rPr>
              <a:t>Tích hợp WebSocket để cải thiện hiệu suất và tương tác thời gian thực:</a:t>
            </a:r>
          </a:p>
          <a:p>
            <a:pPr marL="604519" indent="-302260" lvl="1">
              <a:lnSpc>
                <a:spcPts val="3919"/>
              </a:lnSpc>
              <a:buFont typeface="Arial"/>
              <a:buChar char="•"/>
            </a:pPr>
            <a:r>
              <a:rPr lang="en-US" sz="2799">
                <a:solidFill>
                  <a:srgbClr val="494949"/>
                </a:solidFill>
                <a:latin typeface="Quicksand"/>
              </a:rPr>
              <a:t>Khi tích hợp WebSocket vào ứng dụng, bạn có thể tạo ra các tính năng tương tác thời gian thực như chat, cập nhật số liệu tự động hoặc thông báo sự kiện đồng bộ.</a:t>
            </a:r>
          </a:p>
          <a:p>
            <a:pPr marL="604519" indent="-302260" lvl="1">
              <a:lnSpc>
                <a:spcPts val="3919"/>
              </a:lnSpc>
              <a:buFont typeface="Arial"/>
              <a:buChar char="•"/>
            </a:pPr>
            <a:r>
              <a:rPr lang="en-US" sz="2799">
                <a:solidFill>
                  <a:srgbClr val="494949"/>
                </a:solidFill>
                <a:latin typeface="Quicksand"/>
              </a:rPr>
              <a:t>Tích hợp WebSocket có thể giúp cải thiện hiệu suất của ứng dụng và mang lại trải nghiệm người dùng tốt hơn.</a:t>
            </a:r>
          </a:p>
          <a:p>
            <a:pPr>
              <a:lnSpc>
                <a:spcPts val="3919"/>
              </a:lnSpc>
            </a:pPr>
          </a:p>
        </p:txBody>
      </p:sp>
      <p:grpSp>
        <p:nvGrpSpPr>
          <p:cNvPr name="Group 23" id="23"/>
          <p:cNvGrpSpPr/>
          <p:nvPr/>
        </p:nvGrpSpPr>
        <p:grpSpPr>
          <a:xfrm rot="0">
            <a:off x="3427654" y="2961768"/>
            <a:ext cx="4107170" cy="997106"/>
            <a:chOff x="0" y="0"/>
            <a:chExt cx="1081724" cy="262612"/>
          </a:xfrm>
        </p:grpSpPr>
        <p:sp>
          <p:nvSpPr>
            <p:cNvPr name="Freeform 24" id="24"/>
            <p:cNvSpPr/>
            <p:nvPr/>
          </p:nvSpPr>
          <p:spPr>
            <a:xfrm flipH="false" flipV="false" rot="0">
              <a:off x="0" y="0"/>
              <a:ext cx="1081724" cy="262612"/>
            </a:xfrm>
            <a:custGeom>
              <a:avLst/>
              <a:gdLst/>
              <a:ahLst/>
              <a:cxnLst/>
              <a:rect r="r" b="b" t="t" l="l"/>
              <a:pathLst>
                <a:path h="262612" w="1081724">
                  <a:moveTo>
                    <a:pt x="96134" y="0"/>
                  </a:moveTo>
                  <a:lnTo>
                    <a:pt x="985590" y="0"/>
                  </a:lnTo>
                  <a:cubicBezTo>
                    <a:pt x="1038683" y="0"/>
                    <a:pt x="1081724" y="43041"/>
                    <a:pt x="1081724" y="96134"/>
                  </a:cubicBezTo>
                  <a:lnTo>
                    <a:pt x="1081724" y="166479"/>
                  </a:lnTo>
                  <a:cubicBezTo>
                    <a:pt x="1081724" y="191975"/>
                    <a:pt x="1071596" y="216427"/>
                    <a:pt x="1053567" y="234455"/>
                  </a:cubicBezTo>
                  <a:cubicBezTo>
                    <a:pt x="1035538" y="252484"/>
                    <a:pt x="1011086" y="262612"/>
                    <a:pt x="985590" y="262612"/>
                  </a:cubicBezTo>
                  <a:lnTo>
                    <a:pt x="96134" y="262612"/>
                  </a:lnTo>
                  <a:cubicBezTo>
                    <a:pt x="43041" y="262612"/>
                    <a:pt x="0" y="219572"/>
                    <a:pt x="0" y="166479"/>
                  </a:cubicBezTo>
                  <a:lnTo>
                    <a:pt x="0" y="96134"/>
                  </a:lnTo>
                  <a:cubicBezTo>
                    <a:pt x="0" y="43041"/>
                    <a:pt x="43041" y="0"/>
                    <a:pt x="96134" y="0"/>
                  </a:cubicBezTo>
                  <a:close/>
                </a:path>
              </a:pathLst>
            </a:custGeom>
            <a:solidFill>
              <a:srgbClr val="3C3333"/>
            </a:solidFill>
            <a:ln w="38100">
              <a:solidFill>
                <a:srgbClr val="000000"/>
              </a:solidFill>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3717000" y="3080031"/>
            <a:ext cx="2999305" cy="784225"/>
          </a:xfrm>
          <a:prstGeom prst="rect">
            <a:avLst/>
          </a:prstGeom>
        </p:spPr>
        <p:txBody>
          <a:bodyPr anchor="t" rtlCol="false" tIns="0" lIns="0" bIns="0" rIns="0">
            <a:spAutoFit/>
          </a:bodyPr>
          <a:lstStyle/>
          <a:p>
            <a:pPr algn="ctr">
              <a:lnSpc>
                <a:spcPts val="6049"/>
              </a:lnSpc>
            </a:pPr>
            <a:r>
              <a:rPr lang="en-US" sz="5499">
                <a:solidFill>
                  <a:srgbClr val="FFFFFF"/>
                </a:solidFill>
                <a:latin typeface="More Sugar"/>
              </a:rPr>
              <a:t>ƯU Điểm</a:t>
            </a:r>
          </a:p>
        </p:txBody>
      </p:sp>
      <p:sp>
        <p:nvSpPr>
          <p:cNvPr name="Freeform 27" id="27"/>
          <p:cNvSpPr/>
          <p:nvPr/>
        </p:nvSpPr>
        <p:spPr>
          <a:xfrm flipH="false" flipV="false" rot="-4482082">
            <a:off x="1115414" y="2138334"/>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6"/>
            <a:stretch>
              <a:fillRect l="0" t="0" r="0" b="0"/>
            </a:stretch>
          </a:blipFill>
        </p:spPr>
      </p:sp>
      <p:sp>
        <p:nvSpPr>
          <p:cNvPr name="Freeform 28" id="28"/>
          <p:cNvSpPr/>
          <p:nvPr/>
        </p:nvSpPr>
        <p:spPr>
          <a:xfrm flipH="false" flipV="false" rot="-6871490">
            <a:off x="6928078" y="2799533"/>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7">
              <a:extLst>
                <a:ext uri="{96DAC541-7B7A-43D3-8B79-37D633B846F1}">
                  <asvg:svgBlip xmlns:asvg="http://schemas.microsoft.com/office/drawing/2016/SVG/main" r:embed="rId8"/>
                </a:ext>
              </a:extLst>
            </a:blip>
            <a:stretch>
              <a:fillRect l="-48134" t="-113225" r="0" b="0"/>
            </a:stretch>
          </a:blipFill>
        </p:spPr>
      </p:sp>
      <p:sp>
        <p:nvSpPr>
          <p:cNvPr name="Freeform 29" id="29"/>
          <p:cNvSpPr/>
          <p:nvPr/>
        </p:nvSpPr>
        <p:spPr>
          <a:xfrm flipH="false" flipV="false" rot="0">
            <a:off x="3200906" y="2255429"/>
            <a:ext cx="4441035" cy="750939"/>
          </a:xfrm>
          <a:custGeom>
            <a:avLst/>
            <a:gdLst/>
            <a:ahLst/>
            <a:cxnLst/>
            <a:rect r="r" b="b" t="t" l="l"/>
            <a:pathLst>
              <a:path h="750939" w="4441035">
                <a:moveTo>
                  <a:pt x="0" y="0"/>
                </a:moveTo>
                <a:lnTo>
                  <a:pt x="4441035" y="0"/>
                </a:lnTo>
                <a:lnTo>
                  <a:pt x="4441035" y="750939"/>
                </a:lnTo>
                <a:lnTo>
                  <a:pt x="0" y="7509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0" id="30"/>
          <p:cNvSpPr txBox="true"/>
          <p:nvPr/>
        </p:nvSpPr>
        <p:spPr>
          <a:xfrm rot="0">
            <a:off x="2020568" y="1425946"/>
            <a:ext cx="13711646" cy="889635"/>
          </a:xfrm>
          <a:prstGeom prst="rect">
            <a:avLst/>
          </a:prstGeom>
        </p:spPr>
        <p:txBody>
          <a:bodyPr anchor="t" rtlCol="false" tIns="0" lIns="0" bIns="0" rIns="0">
            <a:spAutoFit/>
          </a:bodyPr>
          <a:lstStyle/>
          <a:p>
            <a:pPr algn="ctr">
              <a:lnSpc>
                <a:spcPts val="6600"/>
              </a:lnSpc>
            </a:pPr>
            <a:r>
              <a:rPr lang="en-US" sz="6000">
                <a:solidFill>
                  <a:srgbClr val="494949"/>
                </a:solidFill>
                <a:latin typeface="More Sugar Thin"/>
              </a:rPr>
              <a:t>2.2 Ưu Điểm của WebSocket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2006042" y="3721100"/>
            <a:ext cx="6120353" cy="5325337"/>
            <a:chOff x="0" y="0"/>
            <a:chExt cx="1611945" cy="1402558"/>
          </a:xfrm>
        </p:grpSpPr>
        <p:sp>
          <p:nvSpPr>
            <p:cNvPr name="Freeform 20" id="20"/>
            <p:cNvSpPr/>
            <p:nvPr/>
          </p:nvSpPr>
          <p:spPr>
            <a:xfrm flipH="false" flipV="false" rot="0">
              <a:off x="0" y="0"/>
              <a:ext cx="1611945" cy="1402558"/>
            </a:xfrm>
            <a:custGeom>
              <a:avLst/>
              <a:gdLst/>
              <a:ahLst/>
              <a:cxnLst/>
              <a:rect r="r" b="b" t="t" l="l"/>
              <a:pathLst>
                <a:path h="1402558" w="1611945">
                  <a:moveTo>
                    <a:pt x="64512" y="0"/>
                  </a:moveTo>
                  <a:lnTo>
                    <a:pt x="1547433" y="0"/>
                  </a:lnTo>
                  <a:cubicBezTo>
                    <a:pt x="1583062" y="0"/>
                    <a:pt x="1611945" y="28883"/>
                    <a:pt x="1611945" y="64512"/>
                  </a:cubicBezTo>
                  <a:lnTo>
                    <a:pt x="1611945" y="1338046"/>
                  </a:lnTo>
                  <a:cubicBezTo>
                    <a:pt x="1611945" y="1373675"/>
                    <a:pt x="1583062" y="1402558"/>
                    <a:pt x="1547433" y="1402558"/>
                  </a:cubicBezTo>
                  <a:lnTo>
                    <a:pt x="64512" y="1402558"/>
                  </a:lnTo>
                  <a:cubicBezTo>
                    <a:pt x="28883" y="1402558"/>
                    <a:pt x="0" y="1373675"/>
                    <a:pt x="0" y="1338046"/>
                  </a:cubicBezTo>
                  <a:lnTo>
                    <a:pt x="0" y="64512"/>
                  </a:lnTo>
                  <a:cubicBezTo>
                    <a:pt x="0" y="28883"/>
                    <a:pt x="28883" y="0"/>
                    <a:pt x="64512" y="0"/>
                  </a:cubicBezTo>
                  <a:close/>
                </a:path>
              </a:pathLst>
            </a:custGeom>
            <a:solidFill>
              <a:srgbClr val="DDC6A2"/>
            </a:solidFill>
            <a:ln w="38100">
              <a:solidFill>
                <a:srgbClr val="000000"/>
              </a:solidFill>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779706" y="3641436"/>
            <a:ext cx="6979554" cy="5325337"/>
            <a:chOff x="0" y="0"/>
            <a:chExt cx="1838237" cy="1402558"/>
          </a:xfrm>
        </p:grpSpPr>
        <p:sp>
          <p:nvSpPr>
            <p:cNvPr name="Freeform 23" id="23"/>
            <p:cNvSpPr/>
            <p:nvPr/>
          </p:nvSpPr>
          <p:spPr>
            <a:xfrm flipH="false" flipV="false" rot="0">
              <a:off x="0" y="0"/>
              <a:ext cx="1838237" cy="1402558"/>
            </a:xfrm>
            <a:custGeom>
              <a:avLst/>
              <a:gdLst/>
              <a:ahLst/>
              <a:cxnLst/>
              <a:rect r="r" b="b" t="t" l="l"/>
              <a:pathLst>
                <a:path h="1402558" w="1838237">
                  <a:moveTo>
                    <a:pt x="56571" y="0"/>
                  </a:moveTo>
                  <a:lnTo>
                    <a:pt x="1781666" y="0"/>
                  </a:lnTo>
                  <a:cubicBezTo>
                    <a:pt x="1796669" y="0"/>
                    <a:pt x="1811058" y="5960"/>
                    <a:pt x="1821667" y="16569"/>
                  </a:cubicBezTo>
                  <a:cubicBezTo>
                    <a:pt x="1832277" y="27178"/>
                    <a:pt x="1838237" y="41567"/>
                    <a:pt x="1838237" y="56571"/>
                  </a:cubicBezTo>
                  <a:lnTo>
                    <a:pt x="1838237" y="1345987"/>
                  </a:lnTo>
                  <a:cubicBezTo>
                    <a:pt x="1838237" y="1360991"/>
                    <a:pt x="1832277" y="1375380"/>
                    <a:pt x="1821667" y="1385989"/>
                  </a:cubicBezTo>
                  <a:cubicBezTo>
                    <a:pt x="1811058" y="1396598"/>
                    <a:pt x="1796669" y="1402558"/>
                    <a:pt x="1781666" y="1402558"/>
                  </a:cubicBezTo>
                  <a:lnTo>
                    <a:pt x="56571" y="1402558"/>
                  </a:lnTo>
                  <a:cubicBezTo>
                    <a:pt x="41567" y="1402558"/>
                    <a:pt x="27178" y="1396598"/>
                    <a:pt x="16569" y="1385989"/>
                  </a:cubicBezTo>
                  <a:cubicBezTo>
                    <a:pt x="5960" y="1375380"/>
                    <a:pt x="0" y="1360991"/>
                    <a:pt x="0" y="1345987"/>
                  </a:cubicBezTo>
                  <a:lnTo>
                    <a:pt x="0" y="56571"/>
                  </a:lnTo>
                  <a:cubicBezTo>
                    <a:pt x="0" y="41567"/>
                    <a:pt x="5960" y="27178"/>
                    <a:pt x="16569" y="16569"/>
                  </a:cubicBezTo>
                  <a:cubicBezTo>
                    <a:pt x="27178" y="5960"/>
                    <a:pt x="41567" y="0"/>
                    <a:pt x="56571"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3315422" y="2945917"/>
            <a:ext cx="979105" cy="979105"/>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648156" y="3124370"/>
            <a:ext cx="991689" cy="991689"/>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2818265" y="1711285"/>
            <a:ext cx="4441035" cy="750939"/>
          </a:xfrm>
          <a:custGeom>
            <a:avLst/>
            <a:gdLst/>
            <a:ahLst/>
            <a:cxnLst/>
            <a:rect r="r" b="b" t="t" l="l"/>
            <a:pathLst>
              <a:path h="750939" w="4441035">
                <a:moveTo>
                  <a:pt x="0" y="0"/>
                </a:moveTo>
                <a:lnTo>
                  <a:pt x="4441035" y="0"/>
                </a:lnTo>
                <a:lnTo>
                  <a:pt x="4441035" y="750939"/>
                </a:lnTo>
                <a:lnTo>
                  <a:pt x="0" y="750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10143082">
            <a:off x="1649030" y="2360848"/>
            <a:ext cx="2173410" cy="1929790"/>
          </a:xfrm>
          <a:custGeom>
            <a:avLst/>
            <a:gdLst/>
            <a:ahLst/>
            <a:cxnLst/>
            <a:rect r="r" b="b" t="t" l="l"/>
            <a:pathLst>
              <a:path h="1929790" w="2173410">
                <a:moveTo>
                  <a:pt x="0" y="0"/>
                </a:moveTo>
                <a:lnTo>
                  <a:pt x="2173411" y="0"/>
                </a:lnTo>
                <a:lnTo>
                  <a:pt x="2173411" y="1929790"/>
                </a:lnTo>
                <a:lnTo>
                  <a:pt x="0" y="1929790"/>
                </a:lnTo>
                <a:lnTo>
                  <a:pt x="0" y="0"/>
                </a:lnTo>
                <a:close/>
              </a:path>
            </a:pathLst>
          </a:custGeom>
          <a:blipFill>
            <a:blip r:embed="rId8">
              <a:extLst>
                <a:ext uri="{96DAC541-7B7A-43D3-8B79-37D633B846F1}">
                  <asvg:svgBlip xmlns:asvg="http://schemas.microsoft.com/office/drawing/2016/SVG/main" r:embed="rId9"/>
                </a:ext>
              </a:extLst>
            </a:blip>
            <a:stretch>
              <a:fillRect l="-48134" t="-113225" r="0" b="0"/>
            </a:stretch>
          </a:blipFill>
        </p:spPr>
      </p:sp>
      <p:sp>
        <p:nvSpPr>
          <p:cNvPr name="Freeform 33" id="33"/>
          <p:cNvSpPr/>
          <p:nvPr/>
        </p:nvSpPr>
        <p:spPr>
          <a:xfrm flipH="false" flipV="false" rot="0">
            <a:off x="15038783" y="7333819"/>
            <a:ext cx="1440955" cy="1924481"/>
          </a:xfrm>
          <a:custGeom>
            <a:avLst/>
            <a:gdLst/>
            <a:ahLst/>
            <a:cxnLst/>
            <a:rect r="r" b="b" t="t" l="l"/>
            <a:pathLst>
              <a:path h="1924481" w="1440955">
                <a:moveTo>
                  <a:pt x="0" y="0"/>
                </a:moveTo>
                <a:lnTo>
                  <a:pt x="1440955" y="0"/>
                </a:lnTo>
                <a:lnTo>
                  <a:pt x="1440955" y="1924481"/>
                </a:lnTo>
                <a:lnTo>
                  <a:pt x="0" y="1924481"/>
                </a:lnTo>
                <a:lnTo>
                  <a:pt x="0" y="0"/>
                </a:lnTo>
                <a:close/>
              </a:path>
            </a:pathLst>
          </a:custGeom>
          <a:blipFill>
            <a:blip r:embed="rId10"/>
            <a:stretch>
              <a:fillRect l="0" t="0" r="0" b="0"/>
            </a:stretch>
          </a:blipFill>
        </p:spPr>
      </p:sp>
      <p:sp>
        <p:nvSpPr>
          <p:cNvPr name="Freeform 34" id="34"/>
          <p:cNvSpPr/>
          <p:nvPr/>
        </p:nvSpPr>
        <p:spPr>
          <a:xfrm flipH="false" flipV="false" rot="291470">
            <a:off x="4265151" y="1286700"/>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11"/>
            <a:stretch>
              <a:fillRect l="0" t="0" r="0" b="0"/>
            </a:stretch>
          </a:blipFill>
        </p:spPr>
      </p:sp>
      <p:sp>
        <p:nvSpPr>
          <p:cNvPr name="TextBox 35" id="35"/>
          <p:cNvSpPr txBox="true"/>
          <p:nvPr/>
        </p:nvSpPr>
        <p:spPr>
          <a:xfrm rot="0">
            <a:off x="3384808" y="3162470"/>
            <a:ext cx="719344" cy="584100"/>
          </a:xfrm>
          <a:prstGeom prst="rect">
            <a:avLst/>
          </a:prstGeom>
        </p:spPr>
        <p:txBody>
          <a:bodyPr anchor="t" rtlCol="false" tIns="0" lIns="0" bIns="0" rIns="0">
            <a:spAutoFit/>
          </a:bodyPr>
          <a:lstStyle/>
          <a:p>
            <a:pPr algn="ctr">
              <a:lnSpc>
                <a:spcPts val="4499"/>
              </a:lnSpc>
            </a:pPr>
            <a:r>
              <a:rPr lang="en-US" sz="4090">
                <a:solidFill>
                  <a:srgbClr val="FFFFFF"/>
                </a:solidFill>
                <a:latin typeface="More Sugar Thin"/>
              </a:rPr>
              <a:t>01</a:t>
            </a:r>
          </a:p>
        </p:txBody>
      </p:sp>
      <p:sp>
        <p:nvSpPr>
          <p:cNvPr name="TextBox 36" id="36"/>
          <p:cNvSpPr txBox="true"/>
          <p:nvPr/>
        </p:nvSpPr>
        <p:spPr>
          <a:xfrm rot="0">
            <a:off x="8779706" y="3371855"/>
            <a:ext cx="728588" cy="592096"/>
          </a:xfrm>
          <a:prstGeom prst="rect">
            <a:avLst/>
          </a:prstGeom>
        </p:spPr>
        <p:txBody>
          <a:bodyPr anchor="t" rtlCol="false" tIns="0" lIns="0" bIns="0" rIns="0">
            <a:spAutoFit/>
          </a:bodyPr>
          <a:lstStyle/>
          <a:p>
            <a:pPr algn="ctr">
              <a:lnSpc>
                <a:spcPts val="4557"/>
              </a:lnSpc>
            </a:pPr>
            <a:r>
              <a:rPr lang="en-US" sz="4142">
                <a:solidFill>
                  <a:srgbClr val="FFFFFF"/>
                </a:solidFill>
                <a:latin typeface="More Sugar Thin"/>
              </a:rPr>
              <a:t>02</a:t>
            </a:r>
          </a:p>
        </p:txBody>
      </p:sp>
      <p:sp>
        <p:nvSpPr>
          <p:cNvPr name="TextBox 37" id="37"/>
          <p:cNvSpPr txBox="true"/>
          <p:nvPr/>
        </p:nvSpPr>
        <p:spPr>
          <a:xfrm rot="0">
            <a:off x="2006042" y="4104108"/>
            <a:ext cx="6120353" cy="5377120"/>
          </a:xfrm>
          <a:prstGeom prst="rect">
            <a:avLst/>
          </a:prstGeom>
        </p:spPr>
        <p:txBody>
          <a:bodyPr anchor="t" rtlCol="false" tIns="0" lIns="0" bIns="0" rIns="0">
            <a:spAutoFit/>
          </a:bodyPr>
          <a:lstStyle/>
          <a:p>
            <a:pPr>
              <a:lnSpc>
                <a:spcPts val="3639"/>
              </a:lnSpc>
            </a:pPr>
            <a:r>
              <a:rPr lang="en-US" sz="2799">
                <a:solidFill>
                  <a:srgbClr val="494949"/>
                </a:solidFill>
                <a:latin typeface="Quicksand Bold"/>
              </a:rPr>
              <a:t>Giới thiệu về thư viện SocketIO và cách nó hỗ trợ việc triển khai kết nối WebSocket:</a:t>
            </a:r>
          </a:p>
          <a:p>
            <a:pPr marL="604519" indent="-302260" lvl="1">
              <a:lnSpc>
                <a:spcPts val="3639"/>
              </a:lnSpc>
              <a:buFont typeface="Arial"/>
              <a:buChar char="•"/>
            </a:pPr>
            <a:r>
              <a:rPr lang="en-US" sz="2799">
                <a:solidFill>
                  <a:srgbClr val="494949"/>
                </a:solidFill>
                <a:latin typeface="Quicksand"/>
              </a:rPr>
              <a:t>SocketIO cung cấp một tập hợp các API và sự kiện để thiết lập và quản lý kết nối WebSocket một cách thuận tiện.</a:t>
            </a:r>
          </a:p>
          <a:p>
            <a:pPr marL="604519" indent="-302260" lvl="1">
              <a:lnSpc>
                <a:spcPts val="3639"/>
              </a:lnSpc>
              <a:buFont typeface="Arial"/>
              <a:buChar char="•"/>
            </a:pPr>
            <a:r>
              <a:rPr lang="en-US" sz="2799">
                <a:solidFill>
                  <a:srgbClr val="494949"/>
                </a:solidFill>
                <a:latin typeface="Quicksand"/>
              </a:rPr>
              <a:t>Thư viện này có thể được sử dụng cả trên phía client và server để đảm bảo tích hợp tương thích.</a:t>
            </a:r>
          </a:p>
          <a:p>
            <a:pPr>
              <a:lnSpc>
                <a:spcPts val="3249"/>
              </a:lnSpc>
            </a:pPr>
          </a:p>
          <a:p>
            <a:pPr>
              <a:lnSpc>
                <a:spcPts val="3132"/>
              </a:lnSpc>
            </a:pPr>
          </a:p>
        </p:txBody>
      </p:sp>
      <p:sp>
        <p:nvSpPr>
          <p:cNvPr name="TextBox 38" id="38"/>
          <p:cNvSpPr txBox="true"/>
          <p:nvPr/>
        </p:nvSpPr>
        <p:spPr>
          <a:xfrm rot="0">
            <a:off x="8876372" y="3948890"/>
            <a:ext cx="6702932" cy="5443855"/>
          </a:xfrm>
          <a:prstGeom prst="rect">
            <a:avLst/>
          </a:prstGeom>
        </p:spPr>
        <p:txBody>
          <a:bodyPr anchor="t" rtlCol="false" tIns="0" lIns="0" bIns="0" rIns="0">
            <a:spAutoFit/>
          </a:bodyPr>
          <a:lstStyle/>
          <a:p>
            <a:pPr>
              <a:lnSpc>
                <a:spcPts val="3919"/>
              </a:lnSpc>
            </a:pPr>
            <a:r>
              <a:rPr lang="en-US" sz="2799">
                <a:solidFill>
                  <a:srgbClr val="494949"/>
                </a:solidFill>
                <a:latin typeface="Quicksand Bold"/>
              </a:rPr>
              <a:t>Cách sử dụng SocketIO trong ứng dụng để tạo và quản lý kết nối:</a:t>
            </a:r>
          </a:p>
          <a:p>
            <a:pPr marL="604519" indent="-302260" lvl="1">
              <a:lnSpc>
                <a:spcPts val="3919"/>
              </a:lnSpc>
              <a:buFont typeface="Arial"/>
              <a:buChar char="•"/>
            </a:pPr>
            <a:r>
              <a:rPr lang="en-US" sz="2799">
                <a:solidFill>
                  <a:srgbClr val="494949"/>
                </a:solidFill>
                <a:latin typeface="Quicksand"/>
              </a:rPr>
              <a:t>Để sử dụng SocketIO, bạn cần thêm thư viện vào mã nguồn ứng dụng của mình và thiết lập kết nối tới server.</a:t>
            </a:r>
          </a:p>
          <a:p>
            <a:pPr marL="604519" indent="-302260" lvl="1">
              <a:lnSpc>
                <a:spcPts val="3919"/>
              </a:lnSpc>
              <a:buFont typeface="Arial"/>
              <a:buChar char="•"/>
            </a:pPr>
            <a:r>
              <a:rPr lang="en-US" sz="2799">
                <a:solidFill>
                  <a:srgbClr val="494949"/>
                </a:solidFill>
                <a:latin typeface="Quicksand"/>
              </a:rPr>
              <a:t>Bằng cách sử dụng các sự kiện và phương thức cung cấp bởi SocketIO, bạn có thể gửi và nhận dữ liệu một cách dễ dàng trong thời gian thực.</a:t>
            </a:r>
          </a:p>
          <a:p>
            <a:pPr>
              <a:lnSpc>
                <a:spcPts val="3919"/>
              </a:lnSpc>
            </a:pPr>
          </a:p>
        </p:txBody>
      </p:sp>
      <p:sp>
        <p:nvSpPr>
          <p:cNvPr name="TextBox 39" id="39"/>
          <p:cNvSpPr txBox="true"/>
          <p:nvPr/>
        </p:nvSpPr>
        <p:spPr>
          <a:xfrm rot="0">
            <a:off x="3532123" y="1402112"/>
            <a:ext cx="10726600" cy="814705"/>
          </a:xfrm>
          <a:prstGeom prst="rect">
            <a:avLst/>
          </a:prstGeom>
        </p:spPr>
        <p:txBody>
          <a:bodyPr anchor="t" rtlCol="false" tIns="0" lIns="0" bIns="0" rIns="0">
            <a:spAutoFit/>
          </a:bodyPr>
          <a:lstStyle/>
          <a:p>
            <a:pPr algn="ctr">
              <a:lnSpc>
                <a:spcPts val="6049"/>
              </a:lnSpc>
            </a:pPr>
            <a:r>
              <a:rPr lang="en-US" sz="5499">
                <a:solidFill>
                  <a:srgbClr val="494949"/>
                </a:solidFill>
                <a:latin typeface="More Sugar Thin"/>
              </a:rPr>
              <a:t>2.3  Thư viện SocketIO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138880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108458" y="1331077"/>
            <a:ext cx="6915147" cy="1500630"/>
          </a:xfrm>
          <a:prstGeom prst="rect">
            <a:avLst/>
          </a:prstGeom>
        </p:spPr>
        <p:txBody>
          <a:bodyPr anchor="t" rtlCol="false" tIns="0" lIns="0" bIns="0" rIns="0">
            <a:spAutoFit/>
          </a:bodyPr>
          <a:lstStyle/>
          <a:p>
            <a:pPr algn="ctr">
              <a:lnSpc>
                <a:spcPts val="11198"/>
              </a:lnSpc>
            </a:pPr>
            <a:r>
              <a:rPr lang="en-US" sz="10180">
                <a:solidFill>
                  <a:srgbClr val="494949"/>
                </a:solidFill>
                <a:latin typeface="More Sugar Thin"/>
              </a:rPr>
              <a:t>Phần III</a:t>
            </a:r>
          </a:p>
        </p:txBody>
      </p:sp>
      <p:sp>
        <p:nvSpPr>
          <p:cNvPr name="Freeform 21" id="21"/>
          <p:cNvSpPr/>
          <p:nvPr/>
        </p:nvSpPr>
        <p:spPr>
          <a:xfrm flipH="false" flipV="false" rot="0">
            <a:off x="14311816" y="1807299"/>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8648590" y="2673947"/>
            <a:ext cx="990819" cy="1005444"/>
          </a:xfrm>
          <a:custGeom>
            <a:avLst/>
            <a:gdLst/>
            <a:ahLst/>
            <a:cxnLst/>
            <a:rect r="r" b="b" t="t" l="l"/>
            <a:pathLst>
              <a:path h="1005444" w="990819">
                <a:moveTo>
                  <a:pt x="0" y="0"/>
                </a:moveTo>
                <a:lnTo>
                  <a:pt x="990820" y="0"/>
                </a:lnTo>
                <a:lnTo>
                  <a:pt x="990820" y="1005443"/>
                </a:lnTo>
                <a:lnTo>
                  <a:pt x="0" y="10054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5" id="25"/>
          <p:cNvGrpSpPr/>
          <p:nvPr/>
        </p:nvGrpSpPr>
        <p:grpSpPr>
          <a:xfrm rot="0">
            <a:off x="3337461" y="4592428"/>
            <a:ext cx="11459991" cy="4560638"/>
            <a:chOff x="0" y="0"/>
            <a:chExt cx="3018269" cy="1201156"/>
          </a:xfrm>
        </p:grpSpPr>
        <p:sp>
          <p:nvSpPr>
            <p:cNvPr name="Freeform 26" id="26"/>
            <p:cNvSpPr/>
            <p:nvPr/>
          </p:nvSpPr>
          <p:spPr>
            <a:xfrm flipH="false" flipV="false" rot="0">
              <a:off x="0" y="0"/>
              <a:ext cx="3018269" cy="1201156"/>
            </a:xfrm>
            <a:custGeom>
              <a:avLst/>
              <a:gdLst/>
              <a:ahLst/>
              <a:cxnLst/>
              <a:rect r="r" b="b" t="t" l="l"/>
              <a:pathLst>
                <a:path h="1201156" w="3018269">
                  <a:moveTo>
                    <a:pt x="34454" y="0"/>
                  </a:moveTo>
                  <a:lnTo>
                    <a:pt x="2983816" y="0"/>
                  </a:lnTo>
                  <a:cubicBezTo>
                    <a:pt x="3002844" y="0"/>
                    <a:pt x="3018269" y="15425"/>
                    <a:pt x="3018269" y="34454"/>
                  </a:cubicBezTo>
                  <a:lnTo>
                    <a:pt x="3018269" y="1166702"/>
                  </a:lnTo>
                  <a:cubicBezTo>
                    <a:pt x="3018269" y="1185730"/>
                    <a:pt x="3002844" y="1201156"/>
                    <a:pt x="2983816" y="1201156"/>
                  </a:cubicBezTo>
                  <a:lnTo>
                    <a:pt x="34454" y="1201156"/>
                  </a:lnTo>
                  <a:cubicBezTo>
                    <a:pt x="15425" y="1201156"/>
                    <a:pt x="0" y="1185730"/>
                    <a:pt x="0" y="1166702"/>
                  </a:cubicBezTo>
                  <a:lnTo>
                    <a:pt x="0" y="34454"/>
                  </a:lnTo>
                  <a:cubicBezTo>
                    <a:pt x="0" y="15425"/>
                    <a:pt x="15425" y="0"/>
                    <a:pt x="34454" y="0"/>
                  </a:cubicBezTo>
                  <a:close/>
                </a:path>
              </a:pathLst>
            </a:custGeom>
            <a:solidFill>
              <a:srgbClr val="DDC6A2"/>
            </a:solidFill>
            <a:ln w="38100">
              <a:solidFill>
                <a:srgbClr val="000000"/>
              </a:solidFill>
            </a:ln>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6337816" y="5073123"/>
            <a:ext cx="5404549" cy="3701962"/>
          </a:xfrm>
          <a:custGeom>
            <a:avLst/>
            <a:gdLst/>
            <a:ahLst/>
            <a:cxnLst/>
            <a:rect r="r" b="b" t="t" l="l"/>
            <a:pathLst>
              <a:path h="3701962" w="5404549">
                <a:moveTo>
                  <a:pt x="0" y="0"/>
                </a:moveTo>
                <a:lnTo>
                  <a:pt x="5404550" y="0"/>
                </a:lnTo>
                <a:lnTo>
                  <a:pt x="5404550" y="3701962"/>
                </a:lnTo>
                <a:lnTo>
                  <a:pt x="0" y="3701962"/>
                </a:lnTo>
                <a:lnTo>
                  <a:pt x="0" y="0"/>
                </a:lnTo>
                <a:close/>
              </a:path>
            </a:pathLst>
          </a:custGeom>
          <a:blipFill>
            <a:blip r:embed="rId16"/>
            <a:stretch>
              <a:fillRect l="0" t="-6582" r="0" b="-10210"/>
            </a:stretch>
          </a:blipFill>
        </p:spPr>
      </p:sp>
      <p:sp>
        <p:nvSpPr>
          <p:cNvPr name="TextBox 29" id="29"/>
          <p:cNvSpPr txBox="true"/>
          <p:nvPr/>
        </p:nvSpPr>
        <p:spPr>
          <a:xfrm rot="0">
            <a:off x="2288177" y="3636118"/>
            <a:ext cx="13711646" cy="889635"/>
          </a:xfrm>
          <a:prstGeom prst="rect">
            <a:avLst/>
          </a:prstGeom>
        </p:spPr>
        <p:txBody>
          <a:bodyPr anchor="t" rtlCol="false" tIns="0" lIns="0" bIns="0" rIns="0">
            <a:spAutoFit/>
          </a:bodyPr>
          <a:lstStyle/>
          <a:p>
            <a:pPr algn="ctr">
              <a:lnSpc>
                <a:spcPts val="6600"/>
              </a:lnSpc>
            </a:pPr>
            <a:r>
              <a:rPr lang="en-US" sz="6000">
                <a:solidFill>
                  <a:srgbClr val="494949"/>
                </a:solidFill>
                <a:latin typeface="More Sugar Thin"/>
              </a:rPr>
              <a:t>Áp dụng - Xây dựng App minh họa</a:t>
            </a:r>
            <a:r>
              <a:rPr lang="en-US" sz="6000">
                <a:solidFill>
                  <a:srgbClr val="494949"/>
                </a:solidFill>
                <a:latin typeface="More Sugar Thin"/>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138880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3372805">
            <a:off x="1480686" y="2326746"/>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8"/>
            <a:stretch>
              <a:fillRect l="0" t="0" r="0" b="0"/>
            </a:stretch>
          </a:blipFill>
        </p:spPr>
      </p:sp>
      <p:sp>
        <p:nvSpPr>
          <p:cNvPr name="Freeform 21" id="21"/>
          <p:cNvSpPr/>
          <p:nvPr/>
        </p:nvSpPr>
        <p:spPr>
          <a:xfrm flipH="false" flipV="false" rot="-1812280">
            <a:off x="14774361" y="1589413"/>
            <a:ext cx="1180013" cy="1417433"/>
          </a:xfrm>
          <a:custGeom>
            <a:avLst/>
            <a:gdLst/>
            <a:ahLst/>
            <a:cxnLst/>
            <a:rect r="r" b="b" t="t" l="l"/>
            <a:pathLst>
              <a:path h="1417433" w="1180013">
                <a:moveTo>
                  <a:pt x="0" y="0"/>
                </a:moveTo>
                <a:lnTo>
                  <a:pt x="1180013" y="0"/>
                </a:lnTo>
                <a:lnTo>
                  <a:pt x="1180013" y="1417433"/>
                </a:lnTo>
                <a:lnTo>
                  <a:pt x="0" y="1417433"/>
                </a:lnTo>
                <a:lnTo>
                  <a:pt x="0" y="0"/>
                </a:lnTo>
                <a:close/>
              </a:path>
            </a:pathLst>
          </a:custGeom>
          <a:blipFill>
            <a:blip r:embed="rId9"/>
            <a:stretch>
              <a:fillRect l="0" t="0" r="0" b="0"/>
            </a:stretch>
          </a:blipFill>
        </p:spPr>
      </p:sp>
      <p:sp>
        <p:nvSpPr>
          <p:cNvPr name="Freeform 22" id="22"/>
          <p:cNvSpPr/>
          <p:nvPr/>
        </p:nvSpPr>
        <p:spPr>
          <a:xfrm flipH="false" flipV="false" rot="0">
            <a:off x="13640417" y="9576202"/>
            <a:ext cx="5707134" cy="1421595"/>
          </a:xfrm>
          <a:custGeom>
            <a:avLst/>
            <a:gdLst/>
            <a:ahLst/>
            <a:cxnLst/>
            <a:rect r="r" b="b" t="t" l="l"/>
            <a:pathLst>
              <a:path h="1421595" w="5707134">
                <a:moveTo>
                  <a:pt x="0" y="0"/>
                </a:moveTo>
                <a:lnTo>
                  <a:pt x="5707134" y="0"/>
                </a:lnTo>
                <a:lnTo>
                  <a:pt x="5707134" y="1421596"/>
                </a:lnTo>
                <a:lnTo>
                  <a:pt x="0" y="14215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8707568">
            <a:off x="14559695" y="670445"/>
            <a:ext cx="3300300" cy="1086099"/>
          </a:xfrm>
          <a:custGeom>
            <a:avLst/>
            <a:gdLst/>
            <a:ahLst/>
            <a:cxnLst/>
            <a:rect r="r" b="b" t="t" l="l"/>
            <a:pathLst>
              <a:path h="1086099" w="3300300">
                <a:moveTo>
                  <a:pt x="0" y="0"/>
                </a:moveTo>
                <a:lnTo>
                  <a:pt x="3300300" y="0"/>
                </a:lnTo>
                <a:lnTo>
                  <a:pt x="3300300" y="1086098"/>
                </a:lnTo>
                <a:lnTo>
                  <a:pt x="0" y="10860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3342691" y="1435279"/>
            <a:ext cx="10726600" cy="1187450"/>
          </a:xfrm>
          <a:prstGeom prst="rect">
            <a:avLst/>
          </a:prstGeom>
        </p:spPr>
        <p:txBody>
          <a:bodyPr anchor="t" rtlCol="false" tIns="0" lIns="0" bIns="0" rIns="0">
            <a:spAutoFit/>
          </a:bodyPr>
          <a:lstStyle/>
          <a:p>
            <a:pPr algn="ctr">
              <a:lnSpc>
                <a:spcPts val="8800"/>
              </a:lnSpc>
            </a:pPr>
            <a:r>
              <a:rPr lang="en-US" sz="8000">
                <a:solidFill>
                  <a:srgbClr val="494949"/>
                </a:solidFill>
                <a:latin typeface="More Sugar Thin"/>
              </a:rPr>
              <a:t>Thiết kế cơ sở dữ liệu </a:t>
            </a:r>
          </a:p>
        </p:txBody>
      </p:sp>
      <p:sp>
        <p:nvSpPr>
          <p:cNvPr name="TextBox 25" id="25"/>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6" id="26"/>
          <p:cNvGrpSpPr/>
          <p:nvPr/>
        </p:nvGrpSpPr>
        <p:grpSpPr>
          <a:xfrm rot="0">
            <a:off x="3327936" y="2803320"/>
            <a:ext cx="11459991" cy="6677907"/>
            <a:chOff x="0" y="0"/>
            <a:chExt cx="3018269" cy="1758790"/>
          </a:xfrm>
        </p:grpSpPr>
        <p:sp>
          <p:nvSpPr>
            <p:cNvPr name="Freeform 27" id="27"/>
            <p:cNvSpPr/>
            <p:nvPr/>
          </p:nvSpPr>
          <p:spPr>
            <a:xfrm flipH="false" flipV="false" rot="0">
              <a:off x="0" y="0"/>
              <a:ext cx="3018269" cy="1758790"/>
            </a:xfrm>
            <a:custGeom>
              <a:avLst/>
              <a:gdLst/>
              <a:ahLst/>
              <a:cxnLst/>
              <a:rect r="r" b="b" t="t" l="l"/>
              <a:pathLst>
                <a:path h="1758790" w="3018269">
                  <a:moveTo>
                    <a:pt x="34454" y="0"/>
                  </a:moveTo>
                  <a:lnTo>
                    <a:pt x="2983816" y="0"/>
                  </a:lnTo>
                  <a:cubicBezTo>
                    <a:pt x="3002844" y="0"/>
                    <a:pt x="3018269" y="15425"/>
                    <a:pt x="3018269" y="34454"/>
                  </a:cubicBezTo>
                  <a:lnTo>
                    <a:pt x="3018269" y="1724337"/>
                  </a:lnTo>
                  <a:cubicBezTo>
                    <a:pt x="3018269" y="1743365"/>
                    <a:pt x="3002844" y="1758790"/>
                    <a:pt x="2983816" y="1758790"/>
                  </a:cubicBezTo>
                  <a:lnTo>
                    <a:pt x="34454" y="1758790"/>
                  </a:lnTo>
                  <a:cubicBezTo>
                    <a:pt x="15425" y="1758790"/>
                    <a:pt x="0" y="1743365"/>
                    <a:pt x="0" y="1724337"/>
                  </a:cubicBezTo>
                  <a:lnTo>
                    <a:pt x="0" y="34454"/>
                  </a:lnTo>
                  <a:cubicBezTo>
                    <a:pt x="0" y="15425"/>
                    <a:pt x="15425" y="0"/>
                    <a:pt x="34454" y="0"/>
                  </a:cubicBezTo>
                  <a:close/>
                </a:path>
              </a:pathLst>
            </a:custGeom>
            <a:solidFill>
              <a:srgbClr val="DDC6A2"/>
            </a:solidFill>
            <a:ln w="38100">
              <a:solidFill>
                <a:srgbClr val="000000"/>
              </a:solidFill>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5067387" y="3031188"/>
            <a:ext cx="8153226" cy="6193316"/>
          </a:xfrm>
          <a:custGeom>
            <a:avLst/>
            <a:gdLst/>
            <a:ahLst/>
            <a:cxnLst/>
            <a:rect r="r" b="b" t="t" l="l"/>
            <a:pathLst>
              <a:path h="6193316" w="8153226">
                <a:moveTo>
                  <a:pt x="0" y="0"/>
                </a:moveTo>
                <a:lnTo>
                  <a:pt x="8153226" y="0"/>
                </a:lnTo>
                <a:lnTo>
                  <a:pt x="8153226" y="6193316"/>
                </a:lnTo>
                <a:lnTo>
                  <a:pt x="0" y="6193316"/>
                </a:lnTo>
                <a:lnTo>
                  <a:pt x="0" y="0"/>
                </a:lnTo>
                <a:close/>
              </a:path>
            </a:pathLst>
          </a:custGeom>
          <a:blipFill>
            <a:blip r:embed="rId1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800564"/>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2" id="22"/>
          <p:cNvGrpSpPr/>
          <p:nvPr/>
        </p:nvGrpSpPr>
        <p:grpSpPr>
          <a:xfrm rot="0">
            <a:off x="1663198" y="2275099"/>
            <a:ext cx="14337573" cy="6911305"/>
            <a:chOff x="0" y="0"/>
            <a:chExt cx="3776151" cy="1820261"/>
          </a:xfrm>
        </p:grpSpPr>
        <p:sp>
          <p:nvSpPr>
            <p:cNvPr name="Freeform 23" id="23"/>
            <p:cNvSpPr/>
            <p:nvPr/>
          </p:nvSpPr>
          <p:spPr>
            <a:xfrm flipH="false" flipV="false" rot="0">
              <a:off x="0" y="0"/>
              <a:ext cx="3776151" cy="1820262"/>
            </a:xfrm>
            <a:custGeom>
              <a:avLst/>
              <a:gdLst/>
              <a:ahLst/>
              <a:cxnLst/>
              <a:rect r="r" b="b" t="t" l="l"/>
              <a:pathLst>
                <a:path h="1820262" w="3776151">
                  <a:moveTo>
                    <a:pt x="27539" y="0"/>
                  </a:moveTo>
                  <a:lnTo>
                    <a:pt x="3748612" y="0"/>
                  </a:lnTo>
                  <a:cubicBezTo>
                    <a:pt x="3755916" y="0"/>
                    <a:pt x="3762921" y="2901"/>
                    <a:pt x="3768085" y="8066"/>
                  </a:cubicBezTo>
                  <a:cubicBezTo>
                    <a:pt x="3773250" y="13230"/>
                    <a:pt x="3776151" y="20235"/>
                    <a:pt x="3776151" y="27539"/>
                  </a:cubicBezTo>
                  <a:lnTo>
                    <a:pt x="3776151" y="1792723"/>
                  </a:lnTo>
                  <a:cubicBezTo>
                    <a:pt x="3776151" y="1800027"/>
                    <a:pt x="3773250" y="1807031"/>
                    <a:pt x="3768085" y="1812196"/>
                  </a:cubicBezTo>
                  <a:cubicBezTo>
                    <a:pt x="3762921" y="1817360"/>
                    <a:pt x="3755916" y="1820262"/>
                    <a:pt x="3748612" y="1820262"/>
                  </a:cubicBezTo>
                  <a:lnTo>
                    <a:pt x="27539" y="1820262"/>
                  </a:lnTo>
                  <a:cubicBezTo>
                    <a:pt x="20235" y="1820262"/>
                    <a:pt x="13230" y="1817360"/>
                    <a:pt x="8066" y="1812196"/>
                  </a:cubicBezTo>
                  <a:cubicBezTo>
                    <a:pt x="2901" y="1807031"/>
                    <a:pt x="0" y="1800027"/>
                    <a:pt x="0" y="1792723"/>
                  </a:cubicBezTo>
                  <a:lnTo>
                    <a:pt x="0" y="27539"/>
                  </a:lnTo>
                  <a:cubicBezTo>
                    <a:pt x="0" y="20235"/>
                    <a:pt x="2901" y="13230"/>
                    <a:pt x="8066" y="8066"/>
                  </a:cubicBezTo>
                  <a:cubicBezTo>
                    <a:pt x="13230" y="2901"/>
                    <a:pt x="20235" y="0"/>
                    <a:pt x="27539"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702776">
            <a:off x="15400318" y="777905"/>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4482082">
            <a:off x="909673" y="1774809"/>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7" id="27"/>
          <p:cNvSpPr/>
          <p:nvPr/>
        </p:nvSpPr>
        <p:spPr>
          <a:xfrm flipH="false" flipV="false" rot="0">
            <a:off x="2409377" y="2493989"/>
            <a:ext cx="4545173" cy="6041174"/>
          </a:xfrm>
          <a:custGeom>
            <a:avLst/>
            <a:gdLst/>
            <a:ahLst/>
            <a:cxnLst/>
            <a:rect r="r" b="b" t="t" l="l"/>
            <a:pathLst>
              <a:path h="6041174" w="4545173">
                <a:moveTo>
                  <a:pt x="0" y="0"/>
                </a:moveTo>
                <a:lnTo>
                  <a:pt x="4545174" y="0"/>
                </a:lnTo>
                <a:lnTo>
                  <a:pt x="4545174" y="6041174"/>
                </a:lnTo>
                <a:lnTo>
                  <a:pt x="0" y="6041174"/>
                </a:lnTo>
                <a:lnTo>
                  <a:pt x="0" y="0"/>
                </a:lnTo>
                <a:close/>
              </a:path>
            </a:pathLst>
          </a:custGeom>
          <a:blipFill>
            <a:blip r:embed="rId11"/>
            <a:stretch>
              <a:fillRect l="0" t="0" r="0" b="0"/>
            </a:stretch>
          </a:blipFill>
        </p:spPr>
      </p:sp>
      <p:sp>
        <p:nvSpPr>
          <p:cNvPr name="Freeform 28" id="28"/>
          <p:cNvSpPr/>
          <p:nvPr/>
        </p:nvSpPr>
        <p:spPr>
          <a:xfrm flipH="false" flipV="false" rot="0">
            <a:off x="8529600" y="2493989"/>
            <a:ext cx="7153178" cy="6156716"/>
          </a:xfrm>
          <a:custGeom>
            <a:avLst/>
            <a:gdLst/>
            <a:ahLst/>
            <a:cxnLst/>
            <a:rect r="r" b="b" t="t" l="l"/>
            <a:pathLst>
              <a:path h="6156716" w="7153178">
                <a:moveTo>
                  <a:pt x="0" y="0"/>
                </a:moveTo>
                <a:lnTo>
                  <a:pt x="7153178" y="0"/>
                </a:lnTo>
                <a:lnTo>
                  <a:pt x="7153178" y="6156716"/>
                </a:lnTo>
                <a:lnTo>
                  <a:pt x="0" y="6156716"/>
                </a:lnTo>
                <a:lnTo>
                  <a:pt x="0" y="0"/>
                </a:lnTo>
                <a:close/>
              </a:path>
            </a:pathLst>
          </a:custGeom>
          <a:blipFill>
            <a:blip r:embed="rId12"/>
            <a:stretch>
              <a:fillRect l="0" t="0" r="0" b="0"/>
            </a:stretch>
          </a:blipFill>
        </p:spPr>
      </p:sp>
      <p:sp>
        <p:nvSpPr>
          <p:cNvPr name="TextBox 29" id="29"/>
          <p:cNvSpPr txBox="true"/>
          <p:nvPr/>
        </p:nvSpPr>
        <p:spPr>
          <a:xfrm rot="0">
            <a:off x="5825783" y="854600"/>
            <a:ext cx="6101179" cy="1387162"/>
          </a:xfrm>
          <a:prstGeom prst="rect">
            <a:avLst/>
          </a:prstGeom>
        </p:spPr>
        <p:txBody>
          <a:bodyPr anchor="t" rtlCol="false" tIns="0" lIns="0" bIns="0" rIns="0">
            <a:spAutoFit/>
          </a:bodyPr>
          <a:lstStyle/>
          <a:p>
            <a:pPr algn="ctr">
              <a:lnSpc>
                <a:spcPts val="10274"/>
              </a:lnSpc>
            </a:pPr>
            <a:r>
              <a:rPr lang="en-US" sz="9340">
                <a:solidFill>
                  <a:srgbClr val="494949"/>
                </a:solidFill>
                <a:latin typeface="More Sugar Thin"/>
              </a:rPr>
              <a:t>:"3</a:t>
            </a:r>
          </a:p>
        </p:txBody>
      </p:sp>
      <p:sp>
        <p:nvSpPr>
          <p:cNvPr name="TextBox 30" id="30"/>
          <p:cNvSpPr txBox="true"/>
          <p:nvPr/>
        </p:nvSpPr>
        <p:spPr>
          <a:xfrm rot="0">
            <a:off x="1337389" y="8636470"/>
            <a:ext cx="6101179" cy="44386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CALL API HTTP</a:t>
            </a:r>
          </a:p>
        </p:txBody>
      </p:sp>
      <p:sp>
        <p:nvSpPr>
          <p:cNvPr name="TextBox 31" id="31"/>
          <p:cNvSpPr txBox="true"/>
          <p:nvPr/>
        </p:nvSpPr>
        <p:spPr>
          <a:xfrm rot="0">
            <a:off x="9055600" y="8725870"/>
            <a:ext cx="6101179" cy="44386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Chat real time websocket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3730365" y="7290565"/>
            <a:ext cx="3528935" cy="2457422"/>
          </a:xfrm>
          <a:custGeom>
            <a:avLst/>
            <a:gdLst/>
            <a:ahLst/>
            <a:cxnLst/>
            <a:rect r="r" b="b" t="t" l="l"/>
            <a:pathLst>
              <a:path h="2457422" w="3528935">
                <a:moveTo>
                  <a:pt x="0" y="0"/>
                </a:moveTo>
                <a:lnTo>
                  <a:pt x="3528935" y="0"/>
                </a:lnTo>
                <a:lnTo>
                  <a:pt x="3528935" y="2457422"/>
                </a:lnTo>
                <a:lnTo>
                  <a:pt x="0" y="2457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3676791" y="289972"/>
            <a:ext cx="10726600" cy="2942452"/>
            <a:chOff x="0" y="0"/>
            <a:chExt cx="14302133" cy="3923270"/>
          </a:xfrm>
        </p:grpSpPr>
        <p:sp>
          <p:nvSpPr>
            <p:cNvPr name="Freeform 21" id="21"/>
            <p:cNvSpPr/>
            <p:nvPr/>
          </p:nvSpPr>
          <p:spPr>
            <a:xfrm flipH="false" flipV="false" rot="0">
              <a:off x="3643122" y="2690093"/>
              <a:ext cx="7292980" cy="1233177"/>
            </a:xfrm>
            <a:custGeom>
              <a:avLst/>
              <a:gdLst/>
              <a:ahLst/>
              <a:cxnLst/>
              <a:rect r="r" b="b" t="t" l="l"/>
              <a:pathLst>
                <a:path h="1233177" w="7292980">
                  <a:moveTo>
                    <a:pt x="0" y="0"/>
                  </a:moveTo>
                  <a:lnTo>
                    <a:pt x="7292980" y="0"/>
                  </a:lnTo>
                  <a:lnTo>
                    <a:pt x="7292980" y="1233177"/>
                  </a:lnTo>
                  <a:lnTo>
                    <a:pt x="0" y="12331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690378">
              <a:off x="1505079" y="397242"/>
              <a:ext cx="1977709" cy="1175458"/>
            </a:xfrm>
            <a:custGeom>
              <a:avLst/>
              <a:gdLst/>
              <a:ahLst/>
              <a:cxnLst/>
              <a:rect r="r" b="b" t="t" l="l"/>
              <a:pathLst>
                <a:path h="1175458" w="1977709">
                  <a:moveTo>
                    <a:pt x="0" y="0"/>
                  </a:moveTo>
                  <a:lnTo>
                    <a:pt x="1977709" y="0"/>
                  </a:lnTo>
                  <a:lnTo>
                    <a:pt x="1977709" y="1175458"/>
                  </a:lnTo>
                  <a:lnTo>
                    <a:pt x="0" y="1175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0" y="1315366"/>
              <a:ext cx="14302133" cy="2035765"/>
            </a:xfrm>
            <a:prstGeom prst="rect">
              <a:avLst/>
            </a:prstGeom>
          </p:spPr>
          <p:txBody>
            <a:bodyPr anchor="t" rtlCol="false" tIns="0" lIns="0" bIns="0" rIns="0">
              <a:spAutoFit/>
            </a:bodyPr>
            <a:lstStyle/>
            <a:p>
              <a:pPr algn="ctr">
                <a:lnSpc>
                  <a:spcPts val="11198"/>
                </a:lnSpc>
              </a:pPr>
              <a:r>
                <a:rPr lang="en-US" sz="10180">
                  <a:solidFill>
                    <a:srgbClr val="494949"/>
                  </a:solidFill>
                  <a:latin typeface="More Sugar Thin"/>
                </a:rPr>
                <a:t>Thành Viên</a:t>
              </a:r>
            </a:p>
          </p:txBody>
        </p:sp>
      </p:grpSp>
      <p:sp>
        <p:nvSpPr>
          <p:cNvPr name="TextBox 24" id="24"/>
          <p:cNvSpPr txBox="true"/>
          <p:nvPr/>
        </p:nvSpPr>
        <p:spPr>
          <a:xfrm rot="0">
            <a:off x="4890423" y="3715109"/>
            <a:ext cx="8507155"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Nguyễn Thanh Tùng - 0850080052</a:t>
            </a:r>
          </a:p>
        </p:txBody>
      </p:sp>
      <p:sp>
        <p:nvSpPr>
          <p:cNvPr name="TextBox 25" id="25"/>
          <p:cNvSpPr txBox="true"/>
          <p:nvPr/>
        </p:nvSpPr>
        <p:spPr>
          <a:xfrm rot="0">
            <a:off x="4562839" y="4495800"/>
            <a:ext cx="9162322"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Phạm Lê Nhật Quang - 0850080037</a:t>
            </a:r>
          </a:p>
        </p:txBody>
      </p:sp>
      <p:sp>
        <p:nvSpPr>
          <p:cNvPr name="TextBox 26" id="26"/>
          <p:cNvSpPr txBox="true"/>
          <p:nvPr/>
        </p:nvSpPr>
        <p:spPr>
          <a:xfrm rot="0">
            <a:off x="1753177" y="5373036"/>
            <a:ext cx="14781646"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Hà Thị Thùy Trang - 0850080050</a:t>
            </a:r>
          </a:p>
        </p:txBody>
      </p:sp>
      <p:sp>
        <p:nvSpPr>
          <p:cNvPr name="TextBox 27" id="27"/>
          <p:cNvSpPr txBox="true"/>
          <p:nvPr/>
        </p:nvSpPr>
        <p:spPr>
          <a:xfrm rot="0">
            <a:off x="1753177" y="6151705"/>
            <a:ext cx="14781646"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Nguyễn Thị Thanh Nguyệt  - 0850080087</a:t>
            </a:r>
          </a:p>
        </p:txBody>
      </p:sp>
      <p:sp>
        <p:nvSpPr>
          <p:cNvPr name="TextBox 28" id="28"/>
          <p:cNvSpPr txBox="true"/>
          <p:nvPr/>
        </p:nvSpPr>
        <p:spPr>
          <a:xfrm rot="0">
            <a:off x="1649268" y="6923230"/>
            <a:ext cx="14781646"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Nguyễn Thành Đạt - 0850080063</a:t>
            </a:r>
          </a:p>
        </p:txBody>
      </p:sp>
      <p:sp>
        <p:nvSpPr>
          <p:cNvPr name="TextBox 29" id="29"/>
          <p:cNvSpPr txBox="true"/>
          <p:nvPr/>
        </p:nvSpPr>
        <p:spPr>
          <a:xfrm rot="0">
            <a:off x="1753177" y="7704280"/>
            <a:ext cx="14781646"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Tô Tấn Tài - 0850080102</a:t>
            </a:r>
          </a:p>
        </p:txBody>
      </p:sp>
      <p:sp>
        <p:nvSpPr>
          <p:cNvPr name="TextBox 30" id="30"/>
          <p:cNvSpPr txBox="true"/>
          <p:nvPr/>
        </p:nvSpPr>
        <p:spPr>
          <a:xfrm rot="0">
            <a:off x="1649268" y="8538704"/>
            <a:ext cx="14781646" cy="647700"/>
          </a:xfrm>
          <a:prstGeom prst="rect">
            <a:avLst/>
          </a:prstGeom>
        </p:spPr>
        <p:txBody>
          <a:bodyPr anchor="t" rtlCol="false" tIns="0" lIns="0" bIns="0" rIns="0">
            <a:spAutoFit/>
          </a:bodyPr>
          <a:lstStyle/>
          <a:p>
            <a:pPr algn="ctr">
              <a:lnSpc>
                <a:spcPts val="4950"/>
              </a:lnSpc>
            </a:pPr>
            <a:r>
              <a:rPr lang="en-US" sz="4500">
                <a:solidFill>
                  <a:srgbClr val="2B2926"/>
                </a:solidFill>
                <a:latin typeface="Dancing Script"/>
              </a:rPr>
              <a:t>Trần Anh Tuấn - 0850080111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800564"/>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2" id="22"/>
          <p:cNvGrpSpPr/>
          <p:nvPr/>
        </p:nvGrpSpPr>
        <p:grpSpPr>
          <a:xfrm rot="0">
            <a:off x="2748799" y="2275099"/>
            <a:ext cx="12269221" cy="6983201"/>
            <a:chOff x="0" y="0"/>
            <a:chExt cx="3231400" cy="1839197"/>
          </a:xfrm>
        </p:grpSpPr>
        <p:sp>
          <p:nvSpPr>
            <p:cNvPr name="Freeform 23" id="23"/>
            <p:cNvSpPr/>
            <p:nvPr/>
          </p:nvSpPr>
          <p:spPr>
            <a:xfrm flipH="false" flipV="false" rot="0">
              <a:off x="0" y="0"/>
              <a:ext cx="3231400" cy="1839197"/>
            </a:xfrm>
            <a:custGeom>
              <a:avLst/>
              <a:gdLst/>
              <a:ahLst/>
              <a:cxnLst/>
              <a:rect r="r" b="b" t="t" l="l"/>
              <a:pathLst>
                <a:path h="1839197" w="3231400">
                  <a:moveTo>
                    <a:pt x="32181" y="0"/>
                  </a:moveTo>
                  <a:lnTo>
                    <a:pt x="3199218" y="0"/>
                  </a:lnTo>
                  <a:cubicBezTo>
                    <a:pt x="3216992" y="0"/>
                    <a:pt x="3231400" y="14408"/>
                    <a:pt x="3231400" y="32181"/>
                  </a:cubicBezTo>
                  <a:lnTo>
                    <a:pt x="3231400" y="1807016"/>
                  </a:lnTo>
                  <a:cubicBezTo>
                    <a:pt x="3231400" y="1824789"/>
                    <a:pt x="3216992" y="1839197"/>
                    <a:pt x="3199218" y="1839197"/>
                  </a:cubicBezTo>
                  <a:lnTo>
                    <a:pt x="32181" y="1839197"/>
                  </a:lnTo>
                  <a:cubicBezTo>
                    <a:pt x="14408" y="1839197"/>
                    <a:pt x="0" y="1824789"/>
                    <a:pt x="0" y="1807016"/>
                  </a:cubicBezTo>
                  <a:lnTo>
                    <a:pt x="0" y="32181"/>
                  </a:lnTo>
                  <a:cubicBezTo>
                    <a:pt x="0" y="14408"/>
                    <a:pt x="14408" y="0"/>
                    <a:pt x="32181"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702776">
            <a:off x="15400318" y="777905"/>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4482082">
            <a:off x="909673" y="1774809"/>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7" id="27"/>
          <p:cNvSpPr/>
          <p:nvPr/>
        </p:nvSpPr>
        <p:spPr>
          <a:xfrm flipH="false" flipV="false" rot="0">
            <a:off x="4496024" y="2490957"/>
            <a:ext cx="9295953" cy="5820933"/>
          </a:xfrm>
          <a:custGeom>
            <a:avLst/>
            <a:gdLst/>
            <a:ahLst/>
            <a:cxnLst/>
            <a:rect r="r" b="b" t="t" l="l"/>
            <a:pathLst>
              <a:path h="5820933" w="9295953">
                <a:moveTo>
                  <a:pt x="0" y="0"/>
                </a:moveTo>
                <a:lnTo>
                  <a:pt x="9295952" y="0"/>
                </a:lnTo>
                <a:lnTo>
                  <a:pt x="9295952" y="5820933"/>
                </a:lnTo>
                <a:lnTo>
                  <a:pt x="0" y="5820933"/>
                </a:lnTo>
                <a:lnTo>
                  <a:pt x="0" y="0"/>
                </a:lnTo>
                <a:close/>
              </a:path>
            </a:pathLst>
          </a:custGeom>
          <a:blipFill>
            <a:blip r:embed="rId11"/>
            <a:stretch>
              <a:fillRect l="0" t="0" r="0" b="0"/>
            </a:stretch>
          </a:blipFill>
        </p:spPr>
      </p:sp>
      <p:sp>
        <p:nvSpPr>
          <p:cNvPr name="TextBox 28" id="28"/>
          <p:cNvSpPr txBox="true"/>
          <p:nvPr/>
        </p:nvSpPr>
        <p:spPr>
          <a:xfrm rot="0">
            <a:off x="5825783" y="854600"/>
            <a:ext cx="6101179" cy="1387162"/>
          </a:xfrm>
          <a:prstGeom prst="rect">
            <a:avLst/>
          </a:prstGeom>
        </p:spPr>
        <p:txBody>
          <a:bodyPr anchor="t" rtlCol="false" tIns="0" lIns="0" bIns="0" rIns="0">
            <a:spAutoFit/>
          </a:bodyPr>
          <a:lstStyle/>
          <a:p>
            <a:pPr algn="ctr">
              <a:lnSpc>
                <a:spcPts val="10274"/>
              </a:lnSpc>
            </a:pPr>
            <a:r>
              <a:rPr lang="en-US" sz="9340">
                <a:solidFill>
                  <a:srgbClr val="494949"/>
                </a:solidFill>
                <a:latin typeface="More Sugar Thin"/>
              </a:rPr>
              <a:t>:"D</a:t>
            </a:r>
          </a:p>
        </p:txBody>
      </p:sp>
      <p:sp>
        <p:nvSpPr>
          <p:cNvPr name="TextBox 29" id="29"/>
          <p:cNvSpPr txBox="true"/>
          <p:nvPr/>
        </p:nvSpPr>
        <p:spPr>
          <a:xfrm rot="0">
            <a:off x="5989502" y="8380095"/>
            <a:ext cx="6101179" cy="87820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Sơ đồ tương tác của chức năng đăng ký</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800564"/>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2" id="22"/>
          <p:cNvGrpSpPr/>
          <p:nvPr/>
        </p:nvGrpSpPr>
        <p:grpSpPr>
          <a:xfrm rot="0">
            <a:off x="2748799" y="2275099"/>
            <a:ext cx="12269221" cy="6983201"/>
            <a:chOff x="0" y="0"/>
            <a:chExt cx="3231400" cy="1839197"/>
          </a:xfrm>
        </p:grpSpPr>
        <p:sp>
          <p:nvSpPr>
            <p:cNvPr name="Freeform 23" id="23"/>
            <p:cNvSpPr/>
            <p:nvPr/>
          </p:nvSpPr>
          <p:spPr>
            <a:xfrm flipH="false" flipV="false" rot="0">
              <a:off x="0" y="0"/>
              <a:ext cx="3231400" cy="1839197"/>
            </a:xfrm>
            <a:custGeom>
              <a:avLst/>
              <a:gdLst/>
              <a:ahLst/>
              <a:cxnLst/>
              <a:rect r="r" b="b" t="t" l="l"/>
              <a:pathLst>
                <a:path h="1839197" w="3231400">
                  <a:moveTo>
                    <a:pt x="32181" y="0"/>
                  </a:moveTo>
                  <a:lnTo>
                    <a:pt x="3199218" y="0"/>
                  </a:lnTo>
                  <a:cubicBezTo>
                    <a:pt x="3216992" y="0"/>
                    <a:pt x="3231400" y="14408"/>
                    <a:pt x="3231400" y="32181"/>
                  </a:cubicBezTo>
                  <a:lnTo>
                    <a:pt x="3231400" y="1807016"/>
                  </a:lnTo>
                  <a:cubicBezTo>
                    <a:pt x="3231400" y="1824789"/>
                    <a:pt x="3216992" y="1839197"/>
                    <a:pt x="3199218" y="1839197"/>
                  </a:cubicBezTo>
                  <a:lnTo>
                    <a:pt x="32181" y="1839197"/>
                  </a:lnTo>
                  <a:cubicBezTo>
                    <a:pt x="14408" y="1839197"/>
                    <a:pt x="0" y="1824789"/>
                    <a:pt x="0" y="1807016"/>
                  </a:cubicBezTo>
                  <a:lnTo>
                    <a:pt x="0" y="32181"/>
                  </a:lnTo>
                  <a:cubicBezTo>
                    <a:pt x="0" y="14408"/>
                    <a:pt x="14408" y="0"/>
                    <a:pt x="32181"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702776">
            <a:off x="15400318" y="777905"/>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4482082">
            <a:off x="909673" y="1774809"/>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7" id="27"/>
          <p:cNvSpPr/>
          <p:nvPr/>
        </p:nvSpPr>
        <p:spPr>
          <a:xfrm flipH="false" flipV="false" rot="0">
            <a:off x="5127273" y="2439795"/>
            <a:ext cx="7498198" cy="6219901"/>
          </a:xfrm>
          <a:custGeom>
            <a:avLst/>
            <a:gdLst/>
            <a:ahLst/>
            <a:cxnLst/>
            <a:rect r="r" b="b" t="t" l="l"/>
            <a:pathLst>
              <a:path h="6219901" w="7498198">
                <a:moveTo>
                  <a:pt x="0" y="0"/>
                </a:moveTo>
                <a:lnTo>
                  <a:pt x="7498198" y="0"/>
                </a:lnTo>
                <a:lnTo>
                  <a:pt x="7498198" y="6219901"/>
                </a:lnTo>
                <a:lnTo>
                  <a:pt x="0" y="6219901"/>
                </a:lnTo>
                <a:lnTo>
                  <a:pt x="0" y="0"/>
                </a:lnTo>
                <a:close/>
              </a:path>
            </a:pathLst>
          </a:custGeom>
          <a:blipFill>
            <a:blip r:embed="rId11"/>
            <a:stretch>
              <a:fillRect l="0" t="0" r="0" b="0"/>
            </a:stretch>
          </a:blipFill>
        </p:spPr>
      </p:sp>
      <p:sp>
        <p:nvSpPr>
          <p:cNvPr name="TextBox 28" id="28"/>
          <p:cNvSpPr txBox="true"/>
          <p:nvPr/>
        </p:nvSpPr>
        <p:spPr>
          <a:xfrm rot="0">
            <a:off x="5825783" y="854600"/>
            <a:ext cx="6101179" cy="1387162"/>
          </a:xfrm>
          <a:prstGeom prst="rect">
            <a:avLst/>
          </a:prstGeom>
        </p:spPr>
        <p:txBody>
          <a:bodyPr anchor="t" rtlCol="false" tIns="0" lIns="0" bIns="0" rIns="0">
            <a:spAutoFit/>
          </a:bodyPr>
          <a:lstStyle/>
          <a:p>
            <a:pPr algn="ctr">
              <a:lnSpc>
                <a:spcPts val="10274"/>
              </a:lnSpc>
            </a:pPr>
            <a:r>
              <a:rPr lang="en-US" sz="9340">
                <a:solidFill>
                  <a:srgbClr val="494949"/>
                </a:solidFill>
                <a:latin typeface="More Sugar Thin"/>
              </a:rPr>
              <a:t>:"D</a:t>
            </a:r>
          </a:p>
        </p:txBody>
      </p:sp>
      <p:sp>
        <p:nvSpPr>
          <p:cNvPr name="TextBox 29" id="29"/>
          <p:cNvSpPr txBox="true"/>
          <p:nvPr/>
        </p:nvSpPr>
        <p:spPr>
          <a:xfrm rot="0">
            <a:off x="5397404" y="8725870"/>
            <a:ext cx="6957936" cy="44386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Sơ đồ hoạt động của chức năng đăng ký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800564"/>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2" id="22"/>
          <p:cNvGrpSpPr/>
          <p:nvPr/>
        </p:nvGrpSpPr>
        <p:grpSpPr>
          <a:xfrm rot="0">
            <a:off x="3933141" y="2275099"/>
            <a:ext cx="10177724" cy="6983201"/>
            <a:chOff x="0" y="0"/>
            <a:chExt cx="2680553" cy="1839197"/>
          </a:xfrm>
        </p:grpSpPr>
        <p:sp>
          <p:nvSpPr>
            <p:cNvPr name="Freeform 23" id="23"/>
            <p:cNvSpPr/>
            <p:nvPr/>
          </p:nvSpPr>
          <p:spPr>
            <a:xfrm flipH="false" flipV="false" rot="0">
              <a:off x="0" y="0"/>
              <a:ext cx="2680553" cy="1839197"/>
            </a:xfrm>
            <a:custGeom>
              <a:avLst/>
              <a:gdLst/>
              <a:ahLst/>
              <a:cxnLst/>
              <a:rect r="r" b="b" t="t" l="l"/>
              <a:pathLst>
                <a:path h="1839197" w="2680553">
                  <a:moveTo>
                    <a:pt x="38794" y="0"/>
                  </a:moveTo>
                  <a:lnTo>
                    <a:pt x="2641758" y="0"/>
                  </a:lnTo>
                  <a:cubicBezTo>
                    <a:pt x="2663184" y="0"/>
                    <a:pt x="2680553" y="17369"/>
                    <a:pt x="2680553" y="38794"/>
                  </a:cubicBezTo>
                  <a:lnTo>
                    <a:pt x="2680553" y="1800403"/>
                  </a:lnTo>
                  <a:cubicBezTo>
                    <a:pt x="2680553" y="1810692"/>
                    <a:pt x="2676466" y="1820559"/>
                    <a:pt x="2669190" y="1827834"/>
                  </a:cubicBezTo>
                  <a:cubicBezTo>
                    <a:pt x="2661915" y="1835110"/>
                    <a:pt x="2652047" y="1839197"/>
                    <a:pt x="2641758" y="1839197"/>
                  </a:cubicBezTo>
                  <a:lnTo>
                    <a:pt x="38794" y="1839197"/>
                  </a:lnTo>
                  <a:cubicBezTo>
                    <a:pt x="28505" y="1839197"/>
                    <a:pt x="18638" y="1835110"/>
                    <a:pt x="11363" y="1827834"/>
                  </a:cubicBezTo>
                  <a:cubicBezTo>
                    <a:pt x="4087" y="1820559"/>
                    <a:pt x="0" y="1810692"/>
                    <a:pt x="0" y="1800403"/>
                  </a:cubicBezTo>
                  <a:lnTo>
                    <a:pt x="0" y="38794"/>
                  </a:lnTo>
                  <a:cubicBezTo>
                    <a:pt x="0" y="28505"/>
                    <a:pt x="4087" y="18638"/>
                    <a:pt x="11363" y="11363"/>
                  </a:cubicBezTo>
                  <a:cubicBezTo>
                    <a:pt x="18638" y="4087"/>
                    <a:pt x="28505" y="0"/>
                    <a:pt x="38794"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702776">
            <a:off x="15400318" y="777905"/>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4482082">
            <a:off x="909673" y="1774809"/>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7" id="27"/>
          <p:cNvSpPr/>
          <p:nvPr/>
        </p:nvSpPr>
        <p:spPr>
          <a:xfrm flipH="false" flipV="false" rot="0">
            <a:off x="5536202" y="2403190"/>
            <a:ext cx="7215595" cy="6294105"/>
          </a:xfrm>
          <a:custGeom>
            <a:avLst/>
            <a:gdLst/>
            <a:ahLst/>
            <a:cxnLst/>
            <a:rect r="r" b="b" t="t" l="l"/>
            <a:pathLst>
              <a:path h="6294105" w="7215595">
                <a:moveTo>
                  <a:pt x="0" y="0"/>
                </a:moveTo>
                <a:lnTo>
                  <a:pt x="7215596" y="0"/>
                </a:lnTo>
                <a:lnTo>
                  <a:pt x="7215596" y="6294105"/>
                </a:lnTo>
                <a:lnTo>
                  <a:pt x="0" y="6294105"/>
                </a:lnTo>
                <a:lnTo>
                  <a:pt x="0" y="0"/>
                </a:lnTo>
                <a:close/>
              </a:path>
            </a:pathLst>
          </a:custGeom>
          <a:blipFill>
            <a:blip r:embed="rId11"/>
            <a:stretch>
              <a:fillRect l="0" t="0" r="0" b="0"/>
            </a:stretch>
          </a:blipFill>
        </p:spPr>
      </p:sp>
      <p:sp>
        <p:nvSpPr>
          <p:cNvPr name="TextBox 28" id="28"/>
          <p:cNvSpPr txBox="true"/>
          <p:nvPr/>
        </p:nvSpPr>
        <p:spPr>
          <a:xfrm rot="0">
            <a:off x="5825783" y="854600"/>
            <a:ext cx="6101179" cy="1387162"/>
          </a:xfrm>
          <a:prstGeom prst="rect">
            <a:avLst/>
          </a:prstGeom>
        </p:spPr>
        <p:txBody>
          <a:bodyPr anchor="t" rtlCol="false" tIns="0" lIns="0" bIns="0" rIns="0">
            <a:spAutoFit/>
          </a:bodyPr>
          <a:lstStyle/>
          <a:p>
            <a:pPr algn="ctr">
              <a:lnSpc>
                <a:spcPts val="10274"/>
              </a:lnSpc>
            </a:pPr>
            <a:r>
              <a:rPr lang="en-US" sz="9340">
                <a:solidFill>
                  <a:srgbClr val="494949"/>
                </a:solidFill>
                <a:latin typeface="More Sugar Thin"/>
              </a:rPr>
              <a:t>:"V</a:t>
            </a:r>
          </a:p>
        </p:txBody>
      </p:sp>
      <p:sp>
        <p:nvSpPr>
          <p:cNvPr name="TextBox 29" id="29"/>
          <p:cNvSpPr txBox="true"/>
          <p:nvPr/>
        </p:nvSpPr>
        <p:spPr>
          <a:xfrm rot="0">
            <a:off x="5397404" y="8725870"/>
            <a:ext cx="7638303" cy="44386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Mô hình hoạt động của chức năng đăng nhập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800564"/>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2" id="22"/>
          <p:cNvGrpSpPr/>
          <p:nvPr/>
        </p:nvGrpSpPr>
        <p:grpSpPr>
          <a:xfrm rot="0">
            <a:off x="3951229" y="2169865"/>
            <a:ext cx="10177724" cy="6983201"/>
            <a:chOff x="0" y="0"/>
            <a:chExt cx="2680553" cy="1839197"/>
          </a:xfrm>
        </p:grpSpPr>
        <p:sp>
          <p:nvSpPr>
            <p:cNvPr name="Freeform 23" id="23"/>
            <p:cNvSpPr/>
            <p:nvPr/>
          </p:nvSpPr>
          <p:spPr>
            <a:xfrm flipH="false" flipV="false" rot="0">
              <a:off x="0" y="0"/>
              <a:ext cx="2680553" cy="1839197"/>
            </a:xfrm>
            <a:custGeom>
              <a:avLst/>
              <a:gdLst/>
              <a:ahLst/>
              <a:cxnLst/>
              <a:rect r="r" b="b" t="t" l="l"/>
              <a:pathLst>
                <a:path h="1839197" w="2680553">
                  <a:moveTo>
                    <a:pt x="38794" y="0"/>
                  </a:moveTo>
                  <a:lnTo>
                    <a:pt x="2641758" y="0"/>
                  </a:lnTo>
                  <a:cubicBezTo>
                    <a:pt x="2663184" y="0"/>
                    <a:pt x="2680553" y="17369"/>
                    <a:pt x="2680553" y="38794"/>
                  </a:cubicBezTo>
                  <a:lnTo>
                    <a:pt x="2680553" y="1800403"/>
                  </a:lnTo>
                  <a:cubicBezTo>
                    <a:pt x="2680553" y="1810692"/>
                    <a:pt x="2676466" y="1820559"/>
                    <a:pt x="2669190" y="1827834"/>
                  </a:cubicBezTo>
                  <a:cubicBezTo>
                    <a:pt x="2661915" y="1835110"/>
                    <a:pt x="2652047" y="1839197"/>
                    <a:pt x="2641758" y="1839197"/>
                  </a:cubicBezTo>
                  <a:lnTo>
                    <a:pt x="38794" y="1839197"/>
                  </a:lnTo>
                  <a:cubicBezTo>
                    <a:pt x="28505" y="1839197"/>
                    <a:pt x="18638" y="1835110"/>
                    <a:pt x="11363" y="1827834"/>
                  </a:cubicBezTo>
                  <a:cubicBezTo>
                    <a:pt x="4087" y="1820559"/>
                    <a:pt x="0" y="1810692"/>
                    <a:pt x="0" y="1800403"/>
                  </a:cubicBezTo>
                  <a:lnTo>
                    <a:pt x="0" y="38794"/>
                  </a:lnTo>
                  <a:cubicBezTo>
                    <a:pt x="0" y="28505"/>
                    <a:pt x="4087" y="18638"/>
                    <a:pt x="11363" y="11363"/>
                  </a:cubicBezTo>
                  <a:cubicBezTo>
                    <a:pt x="18638" y="4087"/>
                    <a:pt x="28505" y="0"/>
                    <a:pt x="38794"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702776">
            <a:off x="15400318" y="777905"/>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4482082">
            <a:off x="909673" y="1774809"/>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7" id="27"/>
          <p:cNvSpPr/>
          <p:nvPr/>
        </p:nvSpPr>
        <p:spPr>
          <a:xfrm flipH="false" flipV="false" rot="0">
            <a:off x="4464998" y="2516184"/>
            <a:ext cx="9150186" cy="5906689"/>
          </a:xfrm>
          <a:custGeom>
            <a:avLst/>
            <a:gdLst/>
            <a:ahLst/>
            <a:cxnLst/>
            <a:rect r="r" b="b" t="t" l="l"/>
            <a:pathLst>
              <a:path h="5906689" w="9150186">
                <a:moveTo>
                  <a:pt x="0" y="0"/>
                </a:moveTo>
                <a:lnTo>
                  <a:pt x="9150186" y="0"/>
                </a:lnTo>
                <a:lnTo>
                  <a:pt x="9150186" y="5906689"/>
                </a:lnTo>
                <a:lnTo>
                  <a:pt x="0" y="5906689"/>
                </a:lnTo>
                <a:lnTo>
                  <a:pt x="0" y="0"/>
                </a:lnTo>
                <a:close/>
              </a:path>
            </a:pathLst>
          </a:custGeom>
          <a:blipFill>
            <a:blip r:embed="rId11"/>
            <a:stretch>
              <a:fillRect l="0" t="0" r="0" b="0"/>
            </a:stretch>
          </a:blipFill>
        </p:spPr>
      </p:sp>
      <p:sp>
        <p:nvSpPr>
          <p:cNvPr name="TextBox 28" id="28"/>
          <p:cNvSpPr txBox="true"/>
          <p:nvPr/>
        </p:nvSpPr>
        <p:spPr>
          <a:xfrm rot="0">
            <a:off x="5825783" y="854600"/>
            <a:ext cx="6101179" cy="1387162"/>
          </a:xfrm>
          <a:prstGeom prst="rect">
            <a:avLst/>
          </a:prstGeom>
        </p:spPr>
        <p:txBody>
          <a:bodyPr anchor="t" rtlCol="false" tIns="0" lIns="0" bIns="0" rIns="0">
            <a:spAutoFit/>
          </a:bodyPr>
          <a:lstStyle/>
          <a:p>
            <a:pPr algn="ctr">
              <a:lnSpc>
                <a:spcPts val="10274"/>
              </a:lnSpc>
            </a:pPr>
            <a:r>
              <a:rPr lang="en-US" sz="9340">
                <a:solidFill>
                  <a:srgbClr val="494949"/>
                </a:solidFill>
                <a:latin typeface="More Sugar Thin"/>
              </a:rPr>
              <a:t>:"V</a:t>
            </a:r>
          </a:p>
        </p:txBody>
      </p:sp>
      <p:sp>
        <p:nvSpPr>
          <p:cNvPr name="TextBox 29" id="29"/>
          <p:cNvSpPr txBox="true"/>
          <p:nvPr/>
        </p:nvSpPr>
        <p:spPr>
          <a:xfrm rot="0">
            <a:off x="5324849" y="8580325"/>
            <a:ext cx="7638303" cy="44386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Mô hình tương tác của chức năng đăng nhập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800564"/>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2" id="22"/>
          <p:cNvGrpSpPr/>
          <p:nvPr/>
        </p:nvGrpSpPr>
        <p:grpSpPr>
          <a:xfrm rot="0">
            <a:off x="3933141" y="2275099"/>
            <a:ext cx="10177724" cy="7587971"/>
            <a:chOff x="0" y="0"/>
            <a:chExt cx="2680553" cy="1998478"/>
          </a:xfrm>
        </p:grpSpPr>
        <p:sp>
          <p:nvSpPr>
            <p:cNvPr name="Freeform 23" id="23"/>
            <p:cNvSpPr/>
            <p:nvPr/>
          </p:nvSpPr>
          <p:spPr>
            <a:xfrm flipH="false" flipV="false" rot="0">
              <a:off x="0" y="0"/>
              <a:ext cx="2680553" cy="1998478"/>
            </a:xfrm>
            <a:custGeom>
              <a:avLst/>
              <a:gdLst/>
              <a:ahLst/>
              <a:cxnLst/>
              <a:rect r="r" b="b" t="t" l="l"/>
              <a:pathLst>
                <a:path h="1998478" w="2680553">
                  <a:moveTo>
                    <a:pt x="38794" y="0"/>
                  </a:moveTo>
                  <a:lnTo>
                    <a:pt x="2641758" y="0"/>
                  </a:lnTo>
                  <a:cubicBezTo>
                    <a:pt x="2663184" y="0"/>
                    <a:pt x="2680553" y="17369"/>
                    <a:pt x="2680553" y="38794"/>
                  </a:cubicBezTo>
                  <a:lnTo>
                    <a:pt x="2680553" y="1959684"/>
                  </a:lnTo>
                  <a:cubicBezTo>
                    <a:pt x="2680553" y="1981109"/>
                    <a:pt x="2663184" y="1998478"/>
                    <a:pt x="2641758" y="1998478"/>
                  </a:cubicBezTo>
                  <a:lnTo>
                    <a:pt x="38794" y="1998478"/>
                  </a:lnTo>
                  <a:cubicBezTo>
                    <a:pt x="28505" y="1998478"/>
                    <a:pt x="18638" y="1994391"/>
                    <a:pt x="11363" y="1987115"/>
                  </a:cubicBezTo>
                  <a:cubicBezTo>
                    <a:pt x="4087" y="1979840"/>
                    <a:pt x="0" y="1969973"/>
                    <a:pt x="0" y="1959684"/>
                  </a:cubicBezTo>
                  <a:lnTo>
                    <a:pt x="0" y="38794"/>
                  </a:lnTo>
                  <a:cubicBezTo>
                    <a:pt x="0" y="28505"/>
                    <a:pt x="4087" y="18638"/>
                    <a:pt x="11363" y="11363"/>
                  </a:cubicBezTo>
                  <a:cubicBezTo>
                    <a:pt x="18638" y="4087"/>
                    <a:pt x="28505" y="0"/>
                    <a:pt x="38794"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702776">
            <a:off x="15400318" y="777905"/>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4482082">
            <a:off x="909673" y="1774809"/>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7" id="27"/>
          <p:cNvSpPr/>
          <p:nvPr/>
        </p:nvSpPr>
        <p:spPr>
          <a:xfrm flipH="false" flipV="false" rot="0">
            <a:off x="6026992" y="2456063"/>
            <a:ext cx="6234016" cy="6095687"/>
          </a:xfrm>
          <a:custGeom>
            <a:avLst/>
            <a:gdLst/>
            <a:ahLst/>
            <a:cxnLst/>
            <a:rect r="r" b="b" t="t" l="l"/>
            <a:pathLst>
              <a:path h="6095687" w="6234016">
                <a:moveTo>
                  <a:pt x="0" y="0"/>
                </a:moveTo>
                <a:lnTo>
                  <a:pt x="6234016" y="0"/>
                </a:lnTo>
                <a:lnTo>
                  <a:pt x="6234016" y="6095687"/>
                </a:lnTo>
                <a:lnTo>
                  <a:pt x="0" y="6095687"/>
                </a:lnTo>
                <a:lnTo>
                  <a:pt x="0" y="0"/>
                </a:lnTo>
                <a:close/>
              </a:path>
            </a:pathLst>
          </a:custGeom>
          <a:blipFill>
            <a:blip r:embed="rId11"/>
            <a:stretch>
              <a:fillRect l="0" t="0" r="0" b="0"/>
            </a:stretch>
          </a:blipFill>
        </p:spPr>
      </p:sp>
      <p:sp>
        <p:nvSpPr>
          <p:cNvPr name="TextBox 28" id="28"/>
          <p:cNvSpPr txBox="true"/>
          <p:nvPr/>
        </p:nvSpPr>
        <p:spPr>
          <a:xfrm rot="0">
            <a:off x="5825783" y="854600"/>
            <a:ext cx="6101179" cy="1387162"/>
          </a:xfrm>
          <a:prstGeom prst="rect">
            <a:avLst/>
          </a:prstGeom>
        </p:spPr>
        <p:txBody>
          <a:bodyPr anchor="t" rtlCol="false" tIns="0" lIns="0" bIns="0" rIns="0">
            <a:spAutoFit/>
          </a:bodyPr>
          <a:lstStyle/>
          <a:p>
            <a:pPr algn="ctr">
              <a:lnSpc>
                <a:spcPts val="10274"/>
              </a:lnSpc>
            </a:pPr>
            <a:r>
              <a:rPr lang="en-US" sz="9340">
                <a:solidFill>
                  <a:srgbClr val="494949"/>
                </a:solidFill>
                <a:latin typeface="More Sugar Thin"/>
              </a:rPr>
              <a:t>:"\</a:t>
            </a:r>
          </a:p>
        </p:txBody>
      </p:sp>
      <p:sp>
        <p:nvSpPr>
          <p:cNvPr name="TextBox 29" id="29"/>
          <p:cNvSpPr txBox="true"/>
          <p:nvPr/>
        </p:nvSpPr>
        <p:spPr>
          <a:xfrm rot="0">
            <a:off x="5324849" y="8728252"/>
            <a:ext cx="7638303" cy="878205"/>
          </a:xfrm>
          <a:prstGeom prst="rect">
            <a:avLst/>
          </a:prstGeom>
        </p:spPr>
        <p:txBody>
          <a:bodyPr anchor="t" rtlCol="false" tIns="0" lIns="0" bIns="0" rIns="0">
            <a:spAutoFit/>
          </a:bodyPr>
          <a:lstStyle/>
          <a:p>
            <a:pPr algn="ctr">
              <a:lnSpc>
                <a:spcPts val="3300"/>
              </a:lnSpc>
            </a:pPr>
            <a:r>
              <a:rPr lang="en-US" sz="3000">
                <a:solidFill>
                  <a:srgbClr val="494949"/>
                </a:solidFill>
                <a:latin typeface="More Sugar Thin"/>
              </a:rPr>
              <a:t>Mô hình hoạt động của chức năng trò chuyện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138880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108458" y="1331077"/>
            <a:ext cx="6915147" cy="1500630"/>
          </a:xfrm>
          <a:prstGeom prst="rect">
            <a:avLst/>
          </a:prstGeom>
        </p:spPr>
        <p:txBody>
          <a:bodyPr anchor="t" rtlCol="false" tIns="0" lIns="0" bIns="0" rIns="0">
            <a:spAutoFit/>
          </a:bodyPr>
          <a:lstStyle/>
          <a:p>
            <a:pPr algn="ctr">
              <a:lnSpc>
                <a:spcPts val="11198"/>
              </a:lnSpc>
            </a:pPr>
            <a:r>
              <a:rPr lang="en-US" sz="10180">
                <a:solidFill>
                  <a:srgbClr val="494949"/>
                </a:solidFill>
                <a:latin typeface="More Sugar Thin"/>
              </a:rPr>
              <a:t>Demo</a:t>
            </a:r>
          </a:p>
        </p:txBody>
      </p:sp>
      <p:sp>
        <p:nvSpPr>
          <p:cNvPr name="Freeform 21" id="21"/>
          <p:cNvSpPr/>
          <p:nvPr/>
        </p:nvSpPr>
        <p:spPr>
          <a:xfrm flipH="false" flipV="false" rot="0">
            <a:off x="14311816" y="1807299"/>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8648590" y="2673947"/>
            <a:ext cx="990819" cy="1005444"/>
          </a:xfrm>
          <a:custGeom>
            <a:avLst/>
            <a:gdLst/>
            <a:ahLst/>
            <a:cxnLst/>
            <a:rect r="r" b="b" t="t" l="l"/>
            <a:pathLst>
              <a:path h="1005444" w="990819">
                <a:moveTo>
                  <a:pt x="0" y="0"/>
                </a:moveTo>
                <a:lnTo>
                  <a:pt x="990820" y="0"/>
                </a:lnTo>
                <a:lnTo>
                  <a:pt x="990820" y="1005443"/>
                </a:lnTo>
                <a:lnTo>
                  <a:pt x="0" y="10054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5" id="25"/>
          <p:cNvGrpSpPr/>
          <p:nvPr/>
        </p:nvGrpSpPr>
        <p:grpSpPr>
          <a:xfrm rot="0">
            <a:off x="3337461" y="3850840"/>
            <a:ext cx="11459991" cy="5302226"/>
            <a:chOff x="0" y="0"/>
            <a:chExt cx="3018269" cy="1396471"/>
          </a:xfrm>
        </p:grpSpPr>
        <p:sp>
          <p:nvSpPr>
            <p:cNvPr name="Freeform 26" id="26"/>
            <p:cNvSpPr/>
            <p:nvPr/>
          </p:nvSpPr>
          <p:spPr>
            <a:xfrm flipH="false" flipV="false" rot="0">
              <a:off x="0" y="0"/>
              <a:ext cx="3018269" cy="1396471"/>
            </a:xfrm>
            <a:custGeom>
              <a:avLst/>
              <a:gdLst/>
              <a:ahLst/>
              <a:cxnLst/>
              <a:rect r="r" b="b" t="t" l="l"/>
              <a:pathLst>
                <a:path h="1396471" w="3018269">
                  <a:moveTo>
                    <a:pt x="34454" y="0"/>
                  </a:moveTo>
                  <a:lnTo>
                    <a:pt x="2983816" y="0"/>
                  </a:lnTo>
                  <a:cubicBezTo>
                    <a:pt x="3002844" y="0"/>
                    <a:pt x="3018269" y="15425"/>
                    <a:pt x="3018269" y="34454"/>
                  </a:cubicBezTo>
                  <a:lnTo>
                    <a:pt x="3018269" y="1362018"/>
                  </a:lnTo>
                  <a:cubicBezTo>
                    <a:pt x="3018269" y="1381046"/>
                    <a:pt x="3002844" y="1396471"/>
                    <a:pt x="2983816" y="1396471"/>
                  </a:cubicBezTo>
                  <a:lnTo>
                    <a:pt x="34454" y="1396471"/>
                  </a:lnTo>
                  <a:cubicBezTo>
                    <a:pt x="15425" y="1396471"/>
                    <a:pt x="0" y="1381046"/>
                    <a:pt x="0" y="1362018"/>
                  </a:cubicBezTo>
                  <a:lnTo>
                    <a:pt x="0" y="34454"/>
                  </a:lnTo>
                  <a:cubicBezTo>
                    <a:pt x="0" y="15425"/>
                    <a:pt x="15425" y="0"/>
                    <a:pt x="34454" y="0"/>
                  </a:cubicBezTo>
                  <a:close/>
                </a:path>
              </a:pathLst>
            </a:custGeom>
            <a:solidFill>
              <a:srgbClr val="DDC6A2"/>
            </a:solidFill>
            <a:ln w="38100">
              <a:solidFill>
                <a:srgbClr val="000000"/>
              </a:solidFill>
            </a:ln>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6337816" y="4660942"/>
            <a:ext cx="5404549" cy="3701962"/>
          </a:xfrm>
          <a:custGeom>
            <a:avLst/>
            <a:gdLst/>
            <a:ahLst/>
            <a:cxnLst/>
            <a:rect r="r" b="b" t="t" l="l"/>
            <a:pathLst>
              <a:path h="3701962" w="5404549">
                <a:moveTo>
                  <a:pt x="0" y="0"/>
                </a:moveTo>
                <a:lnTo>
                  <a:pt x="5404550" y="0"/>
                </a:lnTo>
                <a:lnTo>
                  <a:pt x="5404550" y="3701962"/>
                </a:lnTo>
                <a:lnTo>
                  <a:pt x="0" y="3701962"/>
                </a:lnTo>
                <a:lnTo>
                  <a:pt x="0" y="0"/>
                </a:lnTo>
                <a:close/>
              </a:path>
            </a:pathLst>
          </a:custGeom>
          <a:blipFill>
            <a:blip r:embed="rId16"/>
            <a:stretch>
              <a:fillRect l="0" t="-6582" r="0" b="-10210"/>
            </a:stretch>
          </a:blipFill>
        </p:spPr>
      </p:sp>
      <p:sp>
        <p:nvSpPr>
          <p:cNvPr name="Freeform 29" id="29"/>
          <p:cNvSpPr/>
          <p:nvPr/>
        </p:nvSpPr>
        <p:spPr>
          <a:xfrm flipH="false" flipV="false" rot="0">
            <a:off x="11742366" y="4174115"/>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13216441" y="7357461"/>
            <a:ext cx="990819" cy="1005444"/>
          </a:xfrm>
          <a:custGeom>
            <a:avLst/>
            <a:gdLst/>
            <a:ahLst/>
            <a:cxnLst/>
            <a:rect r="r" b="b" t="t" l="l"/>
            <a:pathLst>
              <a:path h="1005444" w="990819">
                <a:moveTo>
                  <a:pt x="0" y="0"/>
                </a:moveTo>
                <a:lnTo>
                  <a:pt x="990819" y="0"/>
                </a:lnTo>
                <a:lnTo>
                  <a:pt x="990819" y="1005443"/>
                </a:lnTo>
                <a:lnTo>
                  <a:pt x="0" y="10054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4117639" y="4550928"/>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5108458" y="6201433"/>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3731090" y="8099977"/>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83277" y="-285750"/>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84218" y="-285750"/>
            <a:ext cx="3086100" cy="13347123"/>
            <a:chOff x="0" y="0"/>
            <a:chExt cx="812800" cy="3515292"/>
          </a:xfrm>
        </p:grpSpPr>
        <p:sp>
          <p:nvSpPr>
            <p:cNvPr name="Freeform 8" id="8"/>
            <p:cNvSpPr/>
            <p:nvPr/>
          </p:nvSpPr>
          <p:spPr>
            <a:xfrm flipH="false" flipV="false" rot="0">
              <a:off x="0" y="0"/>
              <a:ext cx="812800" cy="3515292"/>
            </a:xfrm>
            <a:custGeom>
              <a:avLst/>
              <a:gdLst/>
              <a:ahLst/>
              <a:cxnLst/>
              <a:rect r="r" b="b" t="t" l="l"/>
              <a:pathLst>
                <a:path h="3515292" w="812800">
                  <a:moveTo>
                    <a:pt x="0" y="0"/>
                  </a:moveTo>
                  <a:lnTo>
                    <a:pt x="812800" y="0"/>
                  </a:lnTo>
                  <a:lnTo>
                    <a:pt x="812800" y="3515292"/>
                  </a:lnTo>
                  <a:lnTo>
                    <a:pt x="0" y="3515292"/>
                  </a:lnTo>
                  <a:close/>
                </a:path>
              </a:pathLst>
            </a:custGeom>
            <a:solidFill>
              <a:srgbClr val="7B6C52"/>
            </a:solidFill>
            <a:ln w="38100">
              <a:solidFill>
                <a:srgbClr val="4B412E"/>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2353279">
            <a:off x="6486601" y="2352389"/>
            <a:ext cx="1405257" cy="892338"/>
          </a:xfrm>
          <a:custGeom>
            <a:avLst/>
            <a:gdLst/>
            <a:ahLst/>
            <a:cxnLst/>
            <a:rect r="r" b="b" t="t" l="l"/>
            <a:pathLst>
              <a:path h="892338" w="1405257">
                <a:moveTo>
                  <a:pt x="0" y="0"/>
                </a:moveTo>
                <a:lnTo>
                  <a:pt x="1405256" y="0"/>
                </a:lnTo>
                <a:lnTo>
                  <a:pt x="1405256" y="892338"/>
                </a:lnTo>
                <a:lnTo>
                  <a:pt x="0" y="892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378240" y="1257662"/>
            <a:ext cx="15295418" cy="7387459"/>
            <a:chOff x="0" y="0"/>
            <a:chExt cx="4028423" cy="1945668"/>
          </a:xfrm>
        </p:grpSpPr>
        <p:sp>
          <p:nvSpPr>
            <p:cNvPr name="Freeform 12" id="12"/>
            <p:cNvSpPr/>
            <p:nvPr/>
          </p:nvSpPr>
          <p:spPr>
            <a:xfrm flipH="false" flipV="false" rot="0">
              <a:off x="0" y="0"/>
              <a:ext cx="4028423" cy="1945668"/>
            </a:xfrm>
            <a:custGeom>
              <a:avLst/>
              <a:gdLst/>
              <a:ahLst/>
              <a:cxnLst/>
              <a:rect r="r" b="b" t="t" l="l"/>
              <a:pathLst>
                <a:path h="1945668" w="4028423">
                  <a:moveTo>
                    <a:pt x="0" y="0"/>
                  </a:moveTo>
                  <a:lnTo>
                    <a:pt x="4028423" y="0"/>
                  </a:lnTo>
                  <a:lnTo>
                    <a:pt x="4028423" y="1945668"/>
                  </a:lnTo>
                  <a:lnTo>
                    <a:pt x="0" y="1945668"/>
                  </a:lnTo>
                  <a:close/>
                </a:path>
              </a:pathLst>
            </a:custGeom>
            <a:solidFill>
              <a:srgbClr val="FFFFFF"/>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01882" y="4080050"/>
            <a:ext cx="16270829" cy="1893507"/>
          </a:xfrm>
          <a:prstGeom prst="rect">
            <a:avLst/>
          </a:prstGeom>
        </p:spPr>
        <p:txBody>
          <a:bodyPr anchor="t" rtlCol="false" tIns="0" lIns="0" bIns="0" rIns="0">
            <a:spAutoFit/>
          </a:bodyPr>
          <a:lstStyle/>
          <a:p>
            <a:pPr algn="ctr">
              <a:lnSpc>
                <a:spcPts val="14679"/>
              </a:lnSpc>
            </a:pPr>
            <a:r>
              <a:rPr lang="en-US" sz="13345">
                <a:solidFill>
                  <a:srgbClr val="494949"/>
                </a:solidFill>
                <a:latin typeface="More Sugar Thin"/>
              </a:rPr>
              <a:t>THANK YOU</a:t>
            </a:r>
          </a:p>
        </p:txBody>
      </p:sp>
      <p:sp>
        <p:nvSpPr>
          <p:cNvPr name="AutoShape 15" id="15"/>
          <p:cNvSpPr/>
          <p:nvPr/>
        </p:nvSpPr>
        <p:spPr>
          <a:xfrm>
            <a:off x="2635133" y="2013385"/>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2635133" y="2798558"/>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2635133" y="5937825"/>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2635133" y="3589542"/>
            <a:ext cx="14781630" cy="23812"/>
          </a:xfrm>
          <a:prstGeom prst="line">
            <a:avLst/>
          </a:prstGeom>
          <a:ln cap="flat" w="9525">
            <a:solidFill>
              <a:srgbClr val="000000"/>
            </a:solidFill>
            <a:prstDash val="solid"/>
            <a:headEnd type="none" len="sm" w="sm"/>
            <a:tailEnd type="none" len="sm" w="sm"/>
          </a:ln>
        </p:spPr>
      </p:sp>
      <p:sp>
        <p:nvSpPr>
          <p:cNvPr name="AutoShape 19" id="19"/>
          <p:cNvSpPr/>
          <p:nvPr/>
        </p:nvSpPr>
        <p:spPr>
          <a:xfrm>
            <a:off x="2635133" y="6733163"/>
            <a:ext cx="14781630" cy="23812"/>
          </a:xfrm>
          <a:prstGeom prst="line">
            <a:avLst/>
          </a:prstGeom>
          <a:ln cap="flat" w="9525">
            <a:solidFill>
              <a:srgbClr val="000000"/>
            </a:solidFill>
            <a:prstDash val="solid"/>
            <a:headEnd type="none" len="sm" w="sm"/>
            <a:tailEnd type="none" len="sm" w="sm"/>
          </a:ln>
        </p:spPr>
      </p:sp>
      <p:sp>
        <p:nvSpPr>
          <p:cNvPr name="AutoShape 20" id="20"/>
          <p:cNvSpPr/>
          <p:nvPr/>
        </p:nvSpPr>
        <p:spPr>
          <a:xfrm>
            <a:off x="2635133" y="7524147"/>
            <a:ext cx="14781630" cy="23812"/>
          </a:xfrm>
          <a:prstGeom prst="line">
            <a:avLst/>
          </a:prstGeom>
          <a:ln cap="flat" w="9525">
            <a:solidFill>
              <a:srgbClr val="000000"/>
            </a:solidFill>
            <a:prstDash val="solid"/>
            <a:headEnd type="none" len="sm" w="sm"/>
            <a:tailEnd type="none" len="sm" w="sm"/>
          </a:ln>
        </p:spPr>
      </p:sp>
      <p:sp>
        <p:nvSpPr>
          <p:cNvPr name="Freeform 21" id="21"/>
          <p:cNvSpPr/>
          <p:nvPr/>
        </p:nvSpPr>
        <p:spPr>
          <a:xfrm flipH="false" flipV="false" rot="702776">
            <a:off x="14436746" y="2867266"/>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6362776" y="5419588"/>
            <a:ext cx="6571011" cy="1111098"/>
          </a:xfrm>
          <a:custGeom>
            <a:avLst/>
            <a:gdLst/>
            <a:ahLst/>
            <a:cxnLst/>
            <a:rect r="r" b="b" t="t" l="l"/>
            <a:pathLst>
              <a:path h="1111098" w="6571011">
                <a:moveTo>
                  <a:pt x="0" y="0"/>
                </a:moveTo>
                <a:lnTo>
                  <a:pt x="6571011" y="0"/>
                </a:lnTo>
                <a:lnTo>
                  <a:pt x="6571011" y="1111098"/>
                </a:lnTo>
                <a:lnTo>
                  <a:pt x="0" y="11110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880583">
            <a:off x="4121833" y="1449895"/>
            <a:ext cx="834325" cy="1150792"/>
          </a:xfrm>
          <a:custGeom>
            <a:avLst/>
            <a:gdLst/>
            <a:ahLst/>
            <a:cxnLst/>
            <a:rect r="r" b="b" t="t" l="l"/>
            <a:pathLst>
              <a:path h="1150792" w="834325">
                <a:moveTo>
                  <a:pt x="0" y="0"/>
                </a:moveTo>
                <a:lnTo>
                  <a:pt x="834324" y="0"/>
                </a:lnTo>
                <a:lnTo>
                  <a:pt x="834324" y="1150792"/>
                </a:lnTo>
                <a:lnTo>
                  <a:pt x="0" y="1150792"/>
                </a:lnTo>
                <a:lnTo>
                  <a:pt x="0" y="0"/>
                </a:lnTo>
                <a:close/>
              </a:path>
            </a:pathLst>
          </a:custGeom>
          <a:blipFill>
            <a:blip r:embed="rId12"/>
            <a:stretch>
              <a:fillRect l="0" t="0" r="0" b="0"/>
            </a:stretch>
          </a:blipFill>
        </p:spPr>
      </p:sp>
      <p:sp>
        <p:nvSpPr>
          <p:cNvPr name="Freeform 24" id="24"/>
          <p:cNvSpPr/>
          <p:nvPr/>
        </p:nvSpPr>
        <p:spPr>
          <a:xfrm flipH="false" flipV="false" rot="-9112959">
            <a:off x="8387176" y="3108049"/>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13">
              <a:extLst>
                <a:ext uri="{96DAC541-7B7A-43D3-8B79-37D633B846F1}">
                  <asvg:svgBlip xmlns:asvg="http://schemas.microsoft.com/office/drawing/2016/SVG/main" r:embed="rId14"/>
                </a:ext>
              </a:extLst>
            </a:blip>
            <a:stretch>
              <a:fillRect l="-48134" t="-113225" r="0" b="0"/>
            </a:stretch>
          </a:blipFill>
        </p:spPr>
      </p:sp>
      <p:sp>
        <p:nvSpPr>
          <p:cNvPr name="Freeform 25" id="25"/>
          <p:cNvSpPr/>
          <p:nvPr/>
        </p:nvSpPr>
        <p:spPr>
          <a:xfrm flipH="false" flipV="false" rot="1651961">
            <a:off x="15112614" y="6378946"/>
            <a:ext cx="4293373" cy="4532351"/>
          </a:xfrm>
          <a:custGeom>
            <a:avLst/>
            <a:gdLst/>
            <a:ahLst/>
            <a:cxnLst/>
            <a:rect r="r" b="b" t="t" l="l"/>
            <a:pathLst>
              <a:path h="4532351" w="4293373">
                <a:moveTo>
                  <a:pt x="0" y="0"/>
                </a:moveTo>
                <a:lnTo>
                  <a:pt x="4293372" y="0"/>
                </a:lnTo>
                <a:lnTo>
                  <a:pt x="4293372" y="4532351"/>
                </a:lnTo>
                <a:lnTo>
                  <a:pt x="0" y="45323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529641" y="1462317"/>
            <a:ext cx="9020900" cy="1213721"/>
          </a:xfrm>
          <a:custGeom>
            <a:avLst/>
            <a:gdLst/>
            <a:ahLst/>
            <a:cxnLst/>
            <a:rect r="r" b="b" t="t" l="l"/>
            <a:pathLst>
              <a:path h="1213721" w="9020900">
                <a:moveTo>
                  <a:pt x="0" y="0"/>
                </a:moveTo>
                <a:lnTo>
                  <a:pt x="9020900" y="0"/>
                </a:lnTo>
                <a:lnTo>
                  <a:pt x="9020900" y="1213722"/>
                </a:lnTo>
                <a:lnTo>
                  <a:pt x="0" y="121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723864" y="2939337"/>
            <a:ext cx="9832023" cy="5718548"/>
          </a:xfrm>
          <a:custGeom>
            <a:avLst/>
            <a:gdLst/>
            <a:ahLst/>
            <a:cxnLst/>
            <a:rect r="r" b="b" t="t" l="l"/>
            <a:pathLst>
              <a:path h="5718548" w="9832023">
                <a:moveTo>
                  <a:pt x="0" y="0"/>
                </a:moveTo>
                <a:lnTo>
                  <a:pt x="9832023" y="0"/>
                </a:lnTo>
                <a:lnTo>
                  <a:pt x="9832023" y="5718548"/>
                </a:lnTo>
                <a:lnTo>
                  <a:pt x="0" y="5718548"/>
                </a:lnTo>
                <a:lnTo>
                  <a:pt x="0" y="0"/>
                </a:lnTo>
                <a:close/>
              </a:path>
            </a:pathLst>
          </a:custGeom>
          <a:blipFill>
            <a:blip r:embed="rId8"/>
            <a:stretch>
              <a:fillRect l="-15987" t="-11420" r="-20287" b="-20079"/>
            </a:stretch>
          </a:blipFill>
        </p:spPr>
      </p:sp>
      <p:sp>
        <p:nvSpPr>
          <p:cNvPr name="Freeform 21" id="21"/>
          <p:cNvSpPr/>
          <p:nvPr/>
        </p:nvSpPr>
        <p:spPr>
          <a:xfrm flipH="false" flipV="false" rot="0">
            <a:off x="2801933" y="1462317"/>
            <a:ext cx="978767" cy="1260040"/>
          </a:xfrm>
          <a:custGeom>
            <a:avLst/>
            <a:gdLst/>
            <a:ahLst/>
            <a:cxnLst/>
            <a:rect r="r" b="b" t="t" l="l"/>
            <a:pathLst>
              <a:path h="1260040" w="978767">
                <a:moveTo>
                  <a:pt x="0" y="0"/>
                </a:moveTo>
                <a:lnTo>
                  <a:pt x="978767" y="0"/>
                </a:lnTo>
                <a:lnTo>
                  <a:pt x="978767" y="1260041"/>
                </a:lnTo>
                <a:lnTo>
                  <a:pt x="0" y="12600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2266734" y="8657885"/>
            <a:ext cx="4820850" cy="1200830"/>
          </a:xfrm>
          <a:custGeom>
            <a:avLst/>
            <a:gdLst/>
            <a:ahLst/>
            <a:cxnLst/>
            <a:rect r="r" b="b" t="t" l="l"/>
            <a:pathLst>
              <a:path h="1200830" w="4820850">
                <a:moveTo>
                  <a:pt x="0" y="0"/>
                </a:moveTo>
                <a:lnTo>
                  <a:pt x="4820850" y="0"/>
                </a:lnTo>
                <a:lnTo>
                  <a:pt x="4820850" y="1200830"/>
                </a:lnTo>
                <a:lnTo>
                  <a:pt x="0" y="12008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780700" y="1438707"/>
            <a:ext cx="10726600" cy="1500630"/>
          </a:xfrm>
          <a:prstGeom prst="rect">
            <a:avLst/>
          </a:prstGeom>
        </p:spPr>
        <p:txBody>
          <a:bodyPr anchor="t" rtlCol="false" tIns="0" lIns="0" bIns="0" rIns="0">
            <a:spAutoFit/>
          </a:bodyPr>
          <a:lstStyle/>
          <a:p>
            <a:pPr algn="ctr">
              <a:lnSpc>
                <a:spcPts val="11198"/>
              </a:lnSpc>
            </a:pPr>
            <a:r>
              <a:rPr lang="en-US" sz="10180">
                <a:solidFill>
                  <a:srgbClr val="494949"/>
                </a:solidFill>
                <a:latin typeface="More Sugar Thin"/>
              </a:rPr>
              <a:t>Nội DUng </a:t>
            </a:r>
          </a:p>
        </p:txBody>
      </p:sp>
      <p:sp>
        <p:nvSpPr>
          <p:cNvPr name="TextBox 24" id="24"/>
          <p:cNvSpPr txBox="true"/>
          <p:nvPr/>
        </p:nvSpPr>
        <p:spPr>
          <a:xfrm rot="0">
            <a:off x="1723864" y="3142667"/>
            <a:ext cx="9832023" cy="1800225"/>
          </a:xfrm>
          <a:prstGeom prst="rect">
            <a:avLst/>
          </a:prstGeom>
        </p:spPr>
        <p:txBody>
          <a:bodyPr anchor="t" rtlCol="false" tIns="0" lIns="0" bIns="0" rIns="0">
            <a:spAutoFit/>
          </a:bodyPr>
          <a:lstStyle/>
          <a:p>
            <a:pPr algn="ctr">
              <a:lnSpc>
                <a:spcPts val="4799"/>
              </a:lnSpc>
            </a:pPr>
            <a:r>
              <a:rPr lang="en-US" sz="3999">
                <a:solidFill>
                  <a:srgbClr val="494949"/>
                </a:solidFill>
                <a:latin typeface="Quicksand Medium"/>
              </a:rPr>
              <a:t>Phần 1: Lấy dữ liệu từ Server bằng cách call API sử dụng Networking &amp; HTTP, JSON</a:t>
            </a:r>
          </a:p>
        </p:txBody>
      </p:sp>
      <p:sp>
        <p:nvSpPr>
          <p:cNvPr name="TextBox 25" id="25"/>
          <p:cNvSpPr txBox="true"/>
          <p:nvPr/>
        </p:nvSpPr>
        <p:spPr>
          <a:xfrm rot="0">
            <a:off x="1723864" y="5227184"/>
            <a:ext cx="9832023" cy="1800225"/>
          </a:xfrm>
          <a:prstGeom prst="rect">
            <a:avLst/>
          </a:prstGeom>
        </p:spPr>
        <p:txBody>
          <a:bodyPr anchor="t" rtlCol="false" tIns="0" lIns="0" bIns="0" rIns="0">
            <a:spAutoFit/>
          </a:bodyPr>
          <a:lstStyle/>
          <a:p>
            <a:pPr algn="ctr">
              <a:lnSpc>
                <a:spcPts val="4799"/>
              </a:lnSpc>
            </a:pPr>
            <a:r>
              <a:rPr lang="en-US" sz="3999">
                <a:solidFill>
                  <a:srgbClr val="494949"/>
                </a:solidFill>
                <a:latin typeface="Quicksand Medium"/>
              </a:rPr>
              <a:t>Phần 2: Xử lý kết nối và dữ liệu realtime giữa client - server giao thức WebSocket sử dụng thư viện SocketIO</a:t>
            </a:r>
          </a:p>
        </p:txBody>
      </p:sp>
      <p:sp>
        <p:nvSpPr>
          <p:cNvPr name="TextBox 26" id="26"/>
          <p:cNvSpPr txBox="true"/>
          <p:nvPr/>
        </p:nvSpPr>
        <p:spPr>
          <a:xfrm rot="0">
            <a:off x="1723864" y="7332209"/>
            <a:ext cx="9832023" cy="1200150"/>
          </a:xfrm>
          <a:prstGeom prst="rect">
            <a:avLst/>
          </a:prstGeom>
        </p:spPr>
        <p:txBody>
          <a:bodyPr anchor="t" rtlCol="false" tIns="0" lIns="0" bIns="0" rIns="0">
            <a:spAutoFit/>
          </a:bodyPr>
          <a:lstStyle/>
          <a:p>
            <a:pPr algn="ctr">
              <a:lnSpc>
                <a:spcPts val="4799"/>
              </a:lnSpc>
            </a:pPr>
            <a:r>
              <a:rPr lang="en-US" sz="3999">
                <a:solidFill>
                  <a:srgbClr val="494949"/>
                </a:solidFill>
                <a:latin typeface="Quicksand Medium"/>
              </a:rPr>
              <a:t>Phần 3: Áp dụng - Xây dựng App minh họa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195541" y="138880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108458" y="1331077"/>
            <a:ext cx="6915147" cy="1500630"/>
          </a:xfrm>
          <a:prstGeom prst="rect">
            <a:avLst/>
          </a:prstGeom>
        </p:spPr>
        <p:txBody>
          <a:bodyPr anchor="t" rtlCol="false" tIns="0" lIns="0" bIns="0" rIns="0">
            <a:spAutoFit/>
          </a:bodyPr>
          <a:lstStyle/>
          <a:p>
            <a:pPr algn="ctr">
              <a:lnSpc>
                <a:spcPts val="11198"/>
              </a:lnSpc>
            </a:pPr>
            <a:r>
              <a:rPr lang="en-US" sz="10180">
                <a:solidFill>
                  <a:srgbClr val="494949"/>
                </a:solidFill>
                <a:latin typeface="More Sugar Thin"/>
              </a:rPr>
              <a:t>Phần I</a:t>
            </a:r>
          </a:p>
        </p:txBody>
      </p:sp>
      <p:sp>
        <p:nvSpPr>
          <p:cNvPr name="TextBox 21" id="21"/>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2" id="22"/>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3" id="23"/>
          <p:cNvGrpSpPr/>
          <p:nvPr/>
        </p:nvGrpSpPr>
        <p:grpSpPr>
          <a:xfrm rot="0">
            <a:off x="2035293" y="3312246"/>
            <a:ext cx="6530739" cy="2149838"/>
            <a:chOff x="0" y="0"/>
            <a:chExt cx="1720030" cy="566213"/>
          </a:xfrm>
        </p:grpSpPr>
        <p:sp>
          <p:nvSpPr>
            <p:cNvPr name="Freeform 24" id="24"/>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a:solidFill>
                <a:srgbClr val="000000"/>
              </a:solidFill>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539261" y="3271221"/>
            <a:ext cx="6530739" cy="2149838"/>
            <a:chOff x="0" y="0"/>
            <a:chExt cx="1720030" cy="566213"/>
          </a:xfrm>
        </p:grpSpPr>
        <p:sp>
          <p:nvSpPr>
            <p:cNvPr name="Freeform 27" id="27"/>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a:solidFill>
                <a:srgbClr val="000000"/>
              </a:solidFill>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933963" y="2769983"/>
            <a:ext cx="1797126" cy="1797126"/>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040091" y="2874000"/>
            <a:ext cx="1797126" cy="1797126"/>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035293" y="3113377"/>
            <a:ext cx="1429505" cy="119606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1.1</a:t>
            </a:r>
          </a:p>
        </p:txBody>
      </p:sp>
      <p:sp>
        <p:nvSpPr>
          <p:cNvPr name="TextBox 36" id="36"/>
          <p:cNvSpPr txBox="true"/>
          <p:nvPr/>
        </p:nvSpPr>
        <p:spPr>
          <a:xfrm rot="0">
            <a:off x="9223901" y="3172743"/>
            <a:ext cx="1429505" cy="119606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1.2</a:t>
            </a:r>
          </a:p>
        </p:txBody>
      </p:sp>
      <p:sp>
        <p:nvSpPr>
          <p:cNvPr name="TextBox 37" id="37"/>
          <p:cNvSpPr txBox="true"/>
          <p:nvPr/>
        </p:nvSpPr>
        <p:spPr>
          <a:xfrm rot="0">
            <a:off x="3586970" y="4009340"/>
            <a:ext cx="4956575" cy="679450"/>
          </a:xfrm>
          <a:prstGeom prst="rect">
            <a:avLst/>
          </a:prstGeom>
        </p:spPr>
        <p:txBody>
          <a:bodyPr anchor="t" rtlCol="false" tIns="0" lIns="0" bIns="0" rIns="0">
            <a:spAutoFit/>
          </a:bodyPr>
          <a:lstStyle/>
          <a:p>
            <a:pPr>
              <a:lnSpc>
                <a:spcPts val="5599"/>
              </a:lnSpc>
            </a:pPr>
            <a:r>
              <a:rPr lang="en-US" sz="3999">
                <a:solidFill>
                  <a:srgbClr val="4B412E"/>
                </a:solidFill>
                <a:latin typeface="Quicksand Bold"/>
              </a:rPr>
              <a:t>Networking &amp; HTTP</a:t>
            </a:r>
          </a:p>
        </p:txBody>
      </p:sp>
      <p:sp>
        <p:nvSpPr>
          <p:cNvPr name="TextBox 38" id="38"/>
          <p:cNvSpPr txBox="true"/>
          <p:nvPr/>
        </p:nvSpPr>
        <p:spPr>
          <a:xfrm rot="0">
            <a:off x="11321616" y="4009340"/>
            <a:ext cx="3789651" cy="679450"/>
          </a:xfrm>
          <a:prstGeom prst="rect">
            <a:avLst/>
          </a:prstGeom>
        </p:spPr>
        <p:txBody>
          <a:bodyPr anchor="t" rtlCol="false" tIns="0" lIns="0" bIns="0" rIns="0">
            <a:spAutoFit/>
          </a:bodyPr>
          <a:lstStyle/>
          <a:p>
            <a:pPr>
              <a:lnSpc>
                <a:spcPts val="5599"/>
              </a:lnSpc>
            </a:pPr>
            <a:r>
              <a:rPr lang="en-US" sz="3999">
                <a:solidFill>
                  <a:srgbClr val="4B412E"/>
                </a:solidFill>
                <a:latin typeface="Quicksand Bold"/>
              </a:rPr>
              <a:t>API và Call API</a:t>
            </a:r>
          </a:p>
        </p:txBody>
      </p:sp>
      <p:grpSp>
        <p:nvGrpSpPr>
          <p:cNvPr name="Group 39" id="39"/>
          <p:cNvGrpSpPr/>
          <p:nvPr/>
        </p:nvGrpSpPr>
        <p:grpSpPr>
          <a:xfrm rot="0">
            <a:off x="5655390" y="6652746"/>
            <a:ext cx="6530739" cy="2149838"/>
            <a:chOff x="0" y="0"/>
            <a:chExt cx="1720030" cy="566213"/>
          </a:xfrm>
        </p:grpSpPr>
        <p:sp>
          <p:nvSpPr>
            <p:cNvPr name="Freeform 40" id="40"/>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a:solidFill>
                <a:srgbClr val="000000"/>
              </a:solidFill>
            </a:ln>
          </p:spPr>
        </p:sp>
        <p:sp>
          <p:nvSpPr>
            <p:cNvPr name="TextBox 41" id="4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5566616" y="6383497"/>
            <a:ext cx="1797126" cy="1797126"/>
            <a:chOff x="0" y="0"/>
            <a:chExt cx="812800" cy="812800"/>
          </a:xfrm>
        </p:grpSpPr>
        <p:sp>
          <p:nvSpPr>
            <p:cNvPr name="Freeform 43" id="4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5666699" y="6674782"/>
            <a:ext cx="1429505" cy="119606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1.3</a:t>
            </a:r>
          </a:p>
        </p:txBody>
      </p:sp>
      <p:sp>
        <p:nvSpPr>
          <p:cNvPr name="TextBox 46" id="46"/>
          <p:cNvSpPr txBox="true"/>
          <p:nvPr/>
        </p:nvSpPr>
        <p:spPr>
          <a:xfrm rot="0">
            <a:off x="7391049" y="7328042"/>
            <a:ext cx="4632556" cy="679450"/>
          </a:xfrm>
          <a:prstGeom prst="rect">
            <a:avLst/>
          </a:prstGeom>
        </p:spPr>
        <p:txBody>
          <a:bodyPr anchor="t" rtlCol="false" tIns="0" lIns="0" bIns="0" rIns="0">
            <a:spAutoFit/>
          </a:bodyPr>
          <a:lstStyle/>
          <a:p>
            <a:pPr>
              <a:lnSpc>
                <a:spcPts val="5599"/>
              </a:lnSpc>
            </a:pPr>
            <a:r>
              <a:rPr lang="en-US" sz="3999">
                <a:solidFill>
                  <a:srgbClr val="4B412E"/>
                </a:solidFill>
                <a:latin typeface="Quicksand Bold"/>
              </a:rPr>
              <a:t>Xử lý dữ liệu JSON</a:t>
            </a:r>
          </a:p>
        </p:txBody>
      </p:sp>
      <p:sp>
        <p:nvSpPr>
          <p:cNvPr name="Freeform 47" id="47"/>
          <p:cNvSpPr/>
          <p:nvPr/>
        </p:nvSpPr>
        <p:spPr>
          <a:xfrm flipH="false" flipV="false" rot="0">
            <a:off x="14311816" y="1807299"/>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8420126" y="524623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0" id="50"/>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a:grpSpLocks noChangeAspect="true"/>
          </p:cNvGrpSpPr>
          <p:nvPr/>
        </p:nvGrpSpPr>
        <p:grpSpPr>
          <a:xfrm rot="-903971">
            <a:off x="2241556" y="3075310"/>
            <a:ext cx="3586608" cy="4166598"/>
            <a:chOff x="0" y="0"/>
            <a:chExt cx="5466080" cy="6350000"/>
          </a:xfrm>
        </p:grpSpPr>
        <p:sp>
          <p:nvSpPr>
            <p:cNvPr name="Freeform 20" id="2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sp>
        <p:sp>
          <p:nvSpPr>
            <p:cNvPr name="Freeform 21" id="2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1766" t="0" r="-21766" b="0"/>
              </a:stretch>
            </a:blipFill>
          </p:spPr>
        </p:sp>
        <p:sp>
          <p:nvSpPr>
            <p:cNvPr name="Freeform 22" id="2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3" id="2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4" id="24"/>
          <p:cNvGrpSpPr>
            <a:grpSpLocks noChangeAspect="true"/>
          </p:cNvGrpSpPr>
          <p:nvPr/>
        </p:nvGrpSpPr>
        <p:grpSpPr>
          <a:xfrm rot="0">
            <a:off x="4342252" y="4682973"/>
            <a:ext cx="3586608" cy="4166598"/>
            <a:chOff x="0" y="0"/>
            <a:chExt cx="5466080" cy="6350000"/>
          </a:xfrm>
        </p:grpSpPr>
        <p:sp>
          <p:nvSpPr>
            <p:cNvPr name="Freeform 25" id="2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sp>
        <p:sp>
          <p:nvSpPr>
            <p:cNvPr name="Freeform 26" id="2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0" t="-2083" r="0" b="-2083"/>
              </a:stretch>
            </a:blipFill>
          </p:spPr>
        </p:sp>
        <p:sp>
          <p:nvSpPr>
            <p:cNvPr name="Freeform 27" id="2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8" id="2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9" id="29"/>
          <p:cNvGrpSpPr/>
          <p:nvPr/>
        </p:nvGrpSpPr>
        <p:grpSpPr>
          <a:xfrm rot="0">
            <a:off x="7928860" y="3110005"/>
            <a:ext cx="8338335" cy="4878532"/>
            <a:chOff x="0" y="0"/>
            <a:chExt cx="2196105" cy="1284881"/>
          </a:xfrm>
        </p:grpSpPr>
        <p:sp>
          <p:nvSpPr>
            <p:cNvPr name="Freeform 30" id="30"/>
            <p:cNvSpPr/>
            <p:nvPr/>
          </p:nvSpPr>
          <p:spPr>
            <a:xfrm flipH="false" flipV="false" rot="0">
              <a:off x="0" y="0"/>
              <a:ext cx="2196105" cy="1284881"/>
            </a:xfrm>
            <a:custGeom>
              <a:avLst/>
              <a:gdLst/>
              <a:ahLst/>
              <a:cxnLst/>
              <a:rect r="r" b="b" t="t" l="l"/>
              <a:pathLst>
                <a:path h="1284881" w="2196105">
                  <a:moveTo>
                    <a:pt x="47352" y="0"/>
                  </a:moveTo>
                  <a:lnTo>
                    <a:pt x="2148753" y="0"/>
                  </a:lnTo>
                  <a:cubicBezTo>
                    <a:pt x="2161311" y="0"/>
                    <a:pt x="2173356" y="4989"/>
                    <a:pt x="2182236" y="13869"/>
                  </a:cubicBezTo>
                  <a:cubicBezTo>
                    <a:pt x="2191116" y="22749"/>
                    <a:pt x="2196105" y="34794"/>
                    <a:pt x="2196105" y="47352"/>
                  </a:cubicBezTo>
                  <a:lnTo>
                    <a:pt x="2196105" y="1237529"/>
                  </a:lnTo>
                  <a:cubicBezTo>
                    <a:pt x="2196105" y="1263681"/>
                    <a:pt x="2174905" y="1284881"/>
                    <a:pt x="2148753" y="1284881"/>
                  </a:cubicBezTo>
                  <a:lnTo>
                    <a:pt x="47352" y="1284881"/>
                  </a:lnTo>
                  <a:cubicBezTo>
                    <a:pt x="34794" y="1284881"/>
                    <a:pt x="22749" y="1279892"/>
                    <a:pt x="13869" y="1271012"/>
                  </a:cubicBezTo>
                  <a:cubicBezTo>
                    <a:pt x="4989" y="1262131"/>
                    <a:pt x="0" y="1250087"/>
                    <a:pt x="0" y="1237529"/>
                  </a:cubicBezTo>
                  <a:lnTo>
                    <a:pt x="0" y="47352"/>
                  </a:lnTo>
                  <a:cubicBezTo>
                    <a:pt x="0" y="21200"/>
                    <a:pt x="21200" y="0"/>
                    <a:pt x="47352" y="0"/>
                  </a:cubicBezTo>
                  <a:close/>
                </a:path>
              </a:pathLst>
            </a:custGeom>
            <a:solidFill>
              <a:srgbClr val="DDC6A2"/>
            </a:solidFill>
            <a:ln w="38100">
              <a:solidFill>
                <a:srgbClr val="000000"/>
              </a:solidFill>
            </a:ln>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7833125" y="3024280"/>
            <a:ext cx="8347903" cy="5405274"/>
          </a:xfrm>
          <a:prstGeom prst="rect">
            <a:avLst/>
          </a:prstGeom>
        </p:spPr>
        <p:txBody>
          <a:bodyPr anchor="t" rtlCol="false" tIns="0" lIns="0" bIns="0" rIns="0">
            <a:spAutoFit/>
          </a:bodyPr>
          <a:lstStyle/>
          <a:p>
            <a:pPr marL="621637" indent="-310818" lvl="1">
              <a:lnSpc>
                <a:spcPts val="4318"/>
              </a:lnSpc>
              <a:buFont typeface="Arial"/>
              <a:buChar char="•"/>
            </a:pPr>
            <a:r>
              <a:rPr lang="en-US" sz="2879">
                <a:solidFill>
                  <a:srgbClr val="494949"/>
                </a:solidFill>
                <a:latin typeface="Quicksand Bold"/>
              </a:rPr>
              <a:t>Khái niệm cơ bản về Networking và mạng máy tính:</a:t>
            </a:r>
          </a:p>
          <a:p>
            <a:pPr marL="621637" indent="-310818" lvl="1">
              <a:lnSpc>
                <a:spcPts val="4318"/>
              </a:lnSpc>
              <a:buFont typeface="Arial"/>
              <a:buChar char="•"/>
            </a:pPr>
            <a:r>
              <a:rPr lang="en-US" sz="2879">
                <a:solidFill>
                  <a:srgbClr val="494949"/>
                </a:solidFill>
                <a:latin typeface="Quicksand Medium"/>
              </a:rPr>
              <a:t>Networking là quá trình liên kết các thiết bị máy tính lại với nhau để họ có thể trao đổi dữ liệu và tương tác thông qua mạng.</a:t>
            </a:r>
          </a:p>
          <a:p>
            <a:pPr marL="621637" indent="-310818" lvl="1">
              <a:lnSpc>
                <a:spcPts val="4318"/>
              </a:lnSpc>
              <a:buFont typeface="Arial"/>
              <a:buChar char="•"/>
            </a:pPr>
            <a:r>
              <a:rPr lang="en-US" sz="2879">
                <a:solidFill>
                  <a:srgbClr val="494949"/>
                </a:solidFill>
                <a:latin typeface="Quicksand Medium"/>
              </a:rPr>
              <a:t>Mạng máy tính có thể là mạng cục bộ (LAN) hoặc mạng toàn cầu (WAN), cho phép các thiết bị kết nối và truyền thông với nhau, thậm chí khi chúng ở xa nhau.</a:t>
            </a:r>
          </a:p>
          <a:p>
            <a:pPr>
              <a:lnSpc>
                <a:spcPts val="4318"/>
              </a:lnSpc>
            </a:pPr>
          </a:p>
        </p:txBody>
      </p:sp>
      <p:sp>
        <p:nvSpPr>
          <p:cNvPr name="Freeform 33" id="33"/>
          <p:cNvSpPr/>
          <p:nvPr/>
        </p:nvSpPr>
        <p:spPr>
          <a:xfrm flipH="false" flipV="false" rot="-3344777">
            <a:off x="15077256" y="2472485"/>
            <a:ext cx="1620888" cy="1711110"/>
          </a:xfrm>
          <a:custGeom>
            <a:avLst/>
            <a:gdLst/>
            <a:ahLst/>
            <a:cxnLst/>
            <a:rect r="r" b="b" t="t" l="l"/>
            <a:pathLst>
              <a:path h="1711110" w="1620888">
                <a:moveTo>
                  <a:pt x="0" y="0"/>
                </a:moveTo>
                <a:lnTo>
                  <a:pt x="1620888" y="0"/>
                </a:lnTo>
                <a:lnTo>
                  <a:pt x="1620888" y="1711110"/>
                </a:lnTo>
                <a:lnTo>
                  <a:pt x="0" y="1711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5710758" y="332804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13733554" y="1799761"/>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665821" y="8160315"/>
            <a:ext cx="5469735" cy="924882"/>
          </a:xfrm>
          <a:custGeom>
            <a:avLst/>
            <a:gdLst/>
            <a:ahLst/>
            <a:cxnLst/>
            <a:rect r="r" b="b" t="t" l="l"/>
            <a:pathLst>
              <a:path h="924882" w="5469735">
                <a:moveTo>
                  <a:pt x="0" y="0"/>
                </a:moveTo>
                <a:lnTo>
                  <a:pt x="5469735" y="0"/>
                </a:lnTo>
                <a:lnTo>
                  <a:pt x="5469735" y="924882"/>
                </a:lnTo>
                <a:lnTo>
                  <a:pt x="0" y="9248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5043298">
            <a:off x="15523238" y="7317050"/>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16"/>
            <a:stretch>
              <a:fillRect l="0" t="0" r="0" b="0"/>
            </a:stretch>
          </a:blipFill>
        </p:spPr>
      </p:sp>
      <p:sp>
        <p:nvSpPr>
          <p:cNvPr name="TextBox 38" id="38"/>
          <p:cNvSpPr txBox="true"/>
          <p:nvPr/>
        </p:nvSpPr>
        <p:spPr>
          <a:xfrm rot="0">
            <a:off x="1262495" y="741218"/>
            <a:ext cx="2772365" cy="1103830"/>
          </a:xfrm>
          <a:prstGeom prst="rect">
            <a:avLst/>
          </a:prstGeom>
        </p:spPr>
        <p:txBody>
          <a:bodyPr anchor="t" rtlCol="false" tIns="0" lIns="0" bIns="0" rIns="0">
            <a:spAutoFit/>
          </a:bodyPr>
          <a:lstStyle/>
          <a:p>
            <a:pPr algn="ctr">
              <a:lnSpc>
                <a:spcPts val="8231"/>
              </a:lnSpc>
            </a:pPr>
            <a:r>
              <a:rPr lang="en-US" sz="7483">
                <a:solidFill>
                  <a:srgbClr val="494949"/>
                </a:solidFill>
                <a:latin typeface="More Sugar Thin"/>
              </a:rPr>
              <a:t>Phần 1</a:t>
            </a:r>
          </a:p>
        </p:txBody>
      </p:sp>
      <p:sp>
        <p:nvSpPr>
          <p:cNvPr name="TextBox 39" id="39"/>
          <p:cNvSpPr txBox="true"/>
          <p:nvPr/>
        </p:nvSpPr>
        <p:spPr>
          <a:xfrm rot="0">
            <a:off x="5711539" y="1740273"/>
            <a:ext cx="6864923" cy="863600"/>
          </a:xfrm>
          <a:prstGeom prst="rect">
            <a:avLst/>
          </a:prstGeom>
        </p:spPr>
        <p:txBody>
          <a:bodyPr anchor="t" rtlCol="false" tIns="0" lIns="0" bIns="0" rIns="0">
            <a:spAutoFit/>
          </a:bodyPr>
          <a:lstStyle/>
          <a:p>
            <a:pPr>
              <a:lnSpc>
                <a:spcPts val="7000"/>
              </a:lnSpc>
            </a:pPr>
            <a:r>
              <a:rPr lang="en-US" sz="5000">
                <a:solidFill>
                  <a:srgbClr val="4B412E"/>
                </a:solidFill>
                <a:latin typeface="Quicksand Bold"/>
              </a:rPr>
              <a:t>1.1 Networking &amp; HTTP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910388" y="3009035"/>
            <a:ext cx="13931969" cy="5938317"/>
            <a:chOff x="0" y="0"/>
            <a:chExt cx="3669325" cy="1564001"/>
          </a:xfrm>
        </p:grpSpPr>
        <p:sp>
          <p:nvSpPr>
            <p:cNvPr name="Freeform 20" id="20"/>
            <p:cNvSpPr/>
            <p:nvPr/>
          </p:nvSpPr>
          <p:spPr>
            <a:xfrm flipH="false" flipV="false" rot="0">
              <a:off x="0" y="0"/>
              <a:ext cx="3669325" cy="1564001"/>
            </a:xfrm>
            <a:custGeom>
              <a:avLst/>
              <a:gdLst/>
              <a:ahLst/>
              <a:cxnLst/>
              <a:rect r="r" b="b" t="t" l="l"/>
              <a:pathLst>
                <a:path h="1564001" w="3669325">
                  <a:moveTo>
                    <a:pt x="28340" y="0"/>
                  </a:moveTo>
                  <a:lnTo>
                    <a:pt x="3640985" y="0"/>
                  </a:lnTo>
                  <a:cubicBezTo>
                    <a:pt x="3656637" y="0"/>
                    <a:pt x="3669325" y="12688"/>
                    <a:pt x="3669325" y="28340"/>
                  </a:cubicBezTo>
                  <a:lnTo>
                    <a:pt x="3669325" y="1535661"/>
                  </a:lnTo>
                  <a:cubicBezTo>
                    <a:pt x="3669325" y="1551313"/>
                    <a:pt x="3656637" y="1564001"/>
                    <a:pt x="3640985" y="1564001"/>
                  </a:cubicBezTo>
                  <a:lnTo>
                    <a:pt x="28340" y="1564001"/>
                  </a:lnTo>
                  <a:cubicBezTo>
                    <a:pt x="12688" y="1564001"/>
                    <a:pt x="0" y="1551313"/>
                    <a:pt x="0" y="1535661"/>
                  </a:cubicBezTo>
                  <a:lnTo>
                    <a:pt x="0" y="28340"/>
                  </a:lnTo>
                  <a:cubicBezTo>
                    <a:pt x="0" y="12688"/>
                    <a:pt x="12688" y="0"/>
                    <a:pt x="28340" y="0"/>
                  </a:cubicBezTo>
                  <a:close/>
                </a:path>
              </a:pathLst>
            </a:custGeom>
            <a:solidFill>
              <a:srgbClr val="DDC6A2"/>
            </a:solidFill>
            <a:ln w="38100">
              <a:solidFill>
                <a:srgbClr val="000000"/>
              </a:solidFill>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342691" y="1402112"/>
            <a:ext cx="10726600" cy="814705"/>
          </a:xfrm>
          <a:prstGeom prst="rect">
            <a:avLst/>
          </a:prstGeom>
        </p:spPr>
        <p:txBody>
          <a:bodyPr anchor="t" rtlCol="false" tIns="0" lIns="0" bIns="0" rIns="0">
            <a:spAutoFit/>
          </a:bodyPr>
          <a:lstStyle/>
          <a:p>
            <a:pPr algn="ctr">
              <a:lnSpc>
                <a:spcPts val="6049"/>
              </a:lnSpc>
            </a:pPr>
            <a:r>
              <a:rPr lang="en-US" sz="5499">
                <a:solidFill>
                  <a:srgbClr val="494949"/>
                </a:solidFill>
                <a:latin typeface="More Sugar Thin"/>
              </a:rPr>
              <a:t>1.1 Networking &amp; HTTP</a:t>
            </a:r>
          </a:p>
        </p:txBody>
      </p:sp>
      <p:sp>
        <p:nvSpPr>
          <p:cNvPr name="Freeform 23" id="23"/>
          <p:cNvSpPr/>
          <p:nvPr/>
        </p:nvSpPr>
        <p:spPr>
          <a:xfrm flipH="false" flipV="false" rot="0">
            <a:off x="12818265" y="1711285"/>
            <a:ext cx="4441035" cy="750939"/>
          </a:xfrm>
          <a:custGeom>
            <a:avLst/>
            <a:gdLst/>
            <a:ahLst/>
            <a:cxnLst/>
            <a:rect r="r" b="b" t="t" l="l"/>
            <a:pathLst>
              <a:path h="750939" w="4441035">
                <a:moveTo>
                  <a:pt x="0" y="0"/>
                </a:moveTo>
                <a:lnTo>
                  <a:pt x="4441035" y="0"/>
                </a:lnTo>
                <a:lnTo>
                  <a:pt x="4441035" y="750939"/>
                </a:lnTo>
                <a:lnTo>
                  <a:pt x="0" y="750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10143082">
            <a:off x="1649030" y="2360848"/>
            <a:ext cx="2173410" cy="1929790"/>
          </a:xfrm>
          <a:custGeom>
            <a:avLst/>
            <a:gdLst/>
            <a:ahLst/>
            <a:cxnLst/>
            <a:rect r="r" b="b" t="t" l="l"/>
            <a:pathLst>
              <a:path h="1929790" w="2173410">
                <a:moveTo>
                  <a:pt x="0" y="0"/>
                </a:moveTo>
                <a:lnTo>
                  <a:pt x="2173411" y="0"/>
                </a:lnTo>
                <a:lnTo>
                  <a:pt x="2173411" y="1929790"/>
                </a:lnTo>
                <a:lnTo>
                  <a:pt x="0" y="1929790"/>
                </a:lnTo>
                <a:lnTo>
                  <a:pt x="0" y="0"/>
                </a:lnTo>
                <a:close/>
              </a:path>
            </a:pathLst>
          </a:custGeom>
          <a:blipFill>
            <a:blip r:embed="rId8">
              <a:extLst>
                <a:ext uri="{96DAC541-7B7A-43D3-8B79-37D633B846F1}">
                  <asvg:svgBlip xmlns:asvg="http://schemas.microsoft.com/office/drawing/2016/SVG/main" r:embed="rId9"/>
                </a:ext>
              </a:extLst>
            </a:blip>
            <a:stretch>
              <a:fillRect l="-48134" t="-113225" r="0" b="0"/>
            </a:stretch>
          </a:blipFill>
        </p:spPr>
      </p:sp>
      <p:sp>
        <p:nvSpPr>
          <p:cNvPr name="Freeform 25" id="25"/>
          <p:cNvSpPr/>
          <p:nvPr/>
        </p:nvSpPr>
        <p:spPr>
          <a:xfrm flipH="false" flipV="false" rot="0">
            <a:off x="15038783" y="7333819"/>
            <a:ext cx="1440955" cy="1924481"/>
          </a:xfrm>
          <a:custGeom>
            <a:avLst/>
            <a:gdLst/>
            <a:ahLst/>
            <a:cxnLst/>
            <a:rect r="r" b="b" t="t" l="l"/>
            <a:pathLst>
              <a:path h="1924481" w="1440955">
                <a:moveTo>
                  <a:pt x="0" y="0"/>
                </a:moveTo>
                <a:lnTo>
                  <a:pt x="1440955" y="0"/>
                </a:lnTo>
                <a:lnTo>
                  <a:pt x="1440955" y="1924481"/>
                </a:lnTo>
                <a:lnTo>
                  <a:pt x="0" y="1924481"/>
                </a:lnTo>
                <a:lnTo>
                  <a:pt x="0" y="0"/>
                </a:lnTo>
                <a:close/>
              </a:path>
            </a:pathLst>
          </a:custGeom>
          <a:blipFill>
            <a:blip r:embed="rId10"/>
            <a:stretch>
              <a:fillRect l="0" t="0" r="0" b="0"/>
            </a:stretch>
          </a:blipFill>
        </p:spPr>
      </p:sp>
      <p:sp>
        <p:nvSpPr>
          <p:cNvPr name="Freeform 26" id="26"/>
          <p:cNvSpPr/>
          <p:nvPr/>
        </p:nvSpPr>
        <p:spPr>
          <a:xfrm flipH="false" flipV="false" rot="291470">
            <a:off x="4265151" y="1286700"/>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11"/>
            <a:stretch>
              <a:fillRect l="0" t="0" r="0" b="0"/>
            </a:stretch>
          </a:blipFill>
        </p:spPr>
      </p:sp>
      <p:sp>
        <p:nvSpPr>
          <p:cNvPr name="TextBox 27" id="27"/>
          <p:cNvSpPr txBox="true"/>
          <p:nvPr/>
        </p:nvSpPr>
        <p:spPr>
          <a:xfrm rot="0">
            <a:off x="1910388" y="3222293"/>
            <a:ext cx="13848872" cy="5483225"/>
          </a:xfrm>
          <a:prstGeom prst="rect">
            <a:avLst/>
          </a:prstGeom>
        </p:spPr>
        <p:txBody>
          <a:bodyPr anchor="t" rtlCol="false" tIns="0" lIns="0" bIns="0" rIns="0">
            <a:spAutoFit/>
          </a:bodyPr>
          <a:lstStyle/>
          <a:p>
            <a:pPr>
              <a:lnSpc>
                <a:spcPts val="4550"/>
              </a:lnSpc>
            </a:pPr>
            <a:r>
              <a:rPr lang="en-US" sz="3500">
                <a:solidFill>
                  <a:srgbClr val="494949"/>
                </a:solidFill>
                <a:latin typeface="Quicksand Bold"/>
              </a:rPr>
              <a:t>           2. Giao thức HTTP và cách trao đổi dữ liệu qua mạng:</a:t>
            </a:r>
          </a:p>
          <a:p>
            <a:pPr>
              <a:lnSpc>
                <a:spcPts val="3743"/>
              </a:lnSpc>
            </a:pPr>
          </a:p>
          <a:p>
            <a:pPr marL="647700" indent="-323850" lvl="1">
              <a:lnSpc>
                <a:spcPts val="3900"/>
              </a:lnSpc>
              <a:buFont typeface="Arial"/>
              <a:buChar char="•"/>
            </a:pPr>
            <a:r>
              <a:rPr lang="en-US" sz="3000">
                <a:solidFill>
                  <a:srgbClr val="494949"/>
                </a:solidFill>
                <a:latin typeface="Quicksand"/>
              </a:rPr>
              <a:t>H</a:t>
            </a:r>
            <a:r>
              <a:rPr lang="en-US" sz="3000">
                <a:solidFill>
                  <a:srgbClr val="494949"/>
                </a:solidFill>
                <a:latin typeface="Quicksand Bold"/>
              </a:rPr>
              <a:t>TTP là một giao thức được sử dụng để trao đổi thông tin giữa client (người dùng) và server (nơi lưu trữ dữ liệu) trên mạng.</a:t>
            </a:r>
          </a:p>
          <a:p>
            <a:pPr marL="647700" indent="-323850" lvl="1">
              <a:lnSpc>
                <a:spcPts val="3900"/>
              </a:lnSpc>
              <a:buFont typeface="Arial"/>
              <a:buChar char="•"/>
            </a:pPr>
            <a:r>
              <a:rPr lang="en-US" sz="3000">
                <a:solidFill>
                  <a:srgbClr val="494949"/>
                </a:solidFill>
                <a:latin typeface="Quicksand"/>
              </a:rPr>
              <a:t>K</a:t>
            </a:r>
            <a:r>
              <a:rPr lang="en-US" sz="3000">
                <a:solidFill>
                  <a:srgbClr val="494949"/>
                </a:solidFill>
                <a:latin typeface="Quicksand Bold"/>
              </a:rPr>
              <a:t>hi client gửi yêu cầu HTTP đến server, server sẽ xử lý yêu cầu và trả lại phản hồi bằng cách sử dụng cặp request-response.</a:t>
            </a:r>
          </a:p>
          <a:p>
            <a:pPr marL="647700" indent="-323850" lvl="1">
              <a:lnSpc>
                <a:spcPts val="3900"/>
              </a:lnSpc>
              <a:buFont typeface="Arial"/>
              <a:buChar char="•"/>
            </a:pPr>
            <a:r>
              <a:rPr lang="en-US" sz="3000">
                <a:solidFill>
                  <a:srgbClr val="494949"/>
                </a:solidFill>
                <a:latin typeface="Quicksand"/>
              </a:rPr>
              <a:t>Đ</a:t>
            </a:r>
            <a:r>
              <a:rPr lang="en-US" sz="3000">
                <a:solidFill>
                  <a:srgbClr val="494949"/>
                </a:solidFill>
                <a:latin typeface="Quicksand Bold"/>
              </a:rPr>
              <a:t>ịnh dạng yêu cầu HTTP bao gồm các phần như phương thức (GET, POST, PUT, DELETE), đường dẫn, tiêu đề và thân yêu cầu.</a:t>
            </a:r>
          </a:p>
          <a:p>
            <a:pPr marL="647700" indent="-323850" lvl="1">
              <a:lnSpc>
                <a:spcPts val="3900"/>
              </a:lnSpc>
              <a:buFont typeface="Arial"/>
              <a:buChar char="•"/>
            </a:pPr>
            <a:r>
              <a:rPr lang="en-US" sz="3000">
                <a:solidFill>
                  <a:srgbClr val="494949"/>
                </a:solidFill>
                <a:latin typeface="Quicksand"/>
              </a:rPr>
              <a:t>Đ</a:t>
            </a:r>
            <a:r>
              <a:rPr lang="en-US" sz="3000">
                <a:solidFill>
                  <a:srgbClr val="494949"/>
                </a:solidFill>
                <a:latin typeface="Quicksand Bold"/>
              </a:rPr>
              <a:t>ịnh dạng phản hồi HTTP chứa thông tin về trạng thái (status code), tiêu đề phản hồi và nội dung.</a:t>
            </a:r>
          </a:p>
          <a:p>
            <a:pPr>
              <a:lnSpc>
                <a:spcPts val="39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706109" y="-512331"/>
            <a:ext cx="3086100" cy="13632873"/>
            <a:chOff x="0" y="0"/>
            <a:chExt cx="812800" cy="3590551"/>
          </a:xfrm>
        </p:grpSpPr>
        <p:sp>
          <p:nvSpPr>
            <p:cNvPr name="Freeform 8" id="8"/>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555550" y="1461248"/>
            <a:ext cx="13711646" cy="889635"/>
          </a:xfrm>
          <a:prstGeom prst="rect">
            <a:avLst/>
          </a:prstGeom>
        </p:spPr>
        <p:txBody>
          <a:bodyPr anchor="t" rtlCol="false" tIns="0" lIns="0" bIns="0" rIns="0">
            <a:spAutoFit/>
          </a:bodyPr>
          <a:lstStyle/>
          <a:p>
            <a:pPr algn="ctr">
              <a:lnSpc>
                <a:spcPts val="6600"/>
              </a:lnSpc>
            </a:pPr>
            <a:r>
              <a:rPr lang="en-US" sz="6000">
                <a:solidFill>
                  <a:srgbClr val="494949"/>
                </a:solidFill>
                <a:latin typeface="More Sugar Thin"/>
              </a:rPr>
              <a:t>1.1 Networking &amp; HTTP</a:t>
            </a:r>
          </a:p>
        </p:txBody>
      </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508892"/>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649276" y="5826989"/>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7409005"/>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8966938"/>
            <a:ext cx="14781630" cy="23812"/>
          </a:xfrm>
          <a:prstGeom prst="line">
            <a:avLst/>
          </a:prstGeom>
          <a:ln cap="flat" w="9525">
            <a:solidFill>
              <a:srgbClr val="000000"/>
            </a:solidFill>
            <a:prstDash val="solid"/>
            <a:headEnd type="none" len="sm" w="sm"/>
            <a:tailEnd type="none" len="sm" w="sm"/>
          </a:ln>
        </p:spPr>
      </p:sp>
      <p:sp>
        <p:nvSpPr>
          <p:cNvPr name="AutoShape 19" id="19"/>
          <p:cNvSpPr/>
          <p:nvPr/>
        </p:nvSpPr>
        <p:spPr>
          <a:xfrm>
            <a:off x="1485557" y="8266851"/>
            <a:ext cx="14781630" cy="23812"/>
          </a:xfrm>
          <a:prstGeom prst="line">
            <a:avLst/>
          </a:prstGeom>
          <a:ln cap="flat" w="9525">
            <a:solidFill>
              <a:srgbClr val="000000"/>
            </a:solidFill>
            <a:prstDash val="solid"/>
            <a:headEnd type="none" len="sm" w="sm"/>
            <a:tailEnd type="none" len="sm" w="sm"/>
          </a:ln>
        </p:spPr>
      </p:sp>
      <p:sp>
        <p:nvSpPr>
          <p:cNvPr name="TextBox 20" id="20"/>
          <p:cNvSpPr txBox="true"/>
          <p:nvPr/>
        </p:nvSpPr>
        <p:spPr>
          <a:xfrm rot="0">
            <a:off x="3099891" y="3001609"/>
            <a:ext cx="11880399" cy="4184451"/>
          </a:xfrm>
          <a:prstGeom prst="rect">
            <a:avLst/>
          </a:prstGeom>
        </p:spPr>
        <p:txBody>
          <a:bodyPr anchor="t" rtlCol="false" tIns="0" lIns="0" bIns="0" rIns="0">
            <a:spAutoFit/>
          </a:bodyPr>
          <a:lstStyle/>
          <a:p>
            <a:pPr algn="just">
              <a:lnSpc>
                <a:spcPts val="5588"/>
              </a:lnSpc>
            </a:pPr>
            <a:r>
              <a:rPr lang="en-US" sz="3676">
                <a:solidFill>
                  <a:srgbClr val="494949"/>
                </a:solidFill>
                <a:latin typeface="Quicksand Medium"/>
              </a:rPr>
              <a:t>Thông qua việc hiểu và ứng dụng chính xác Networking và giao thức HTTP, bạn có thể tạo ra các yêu cầu và truyền dữ liệu qua mạng một cách hiệu quả. Điều này là cơ sở quan trọng để tương tác với Server thông qua API, sẽ đề cập trong phần sau của bài thuyết trình.</a:t>
            </a:r>
          </a:p>
        </p:txBody>
      </p:sp>
      <p:sp>
        <p:nvSpPr>
          <p:cNvPr name="Freeform 21" id="21"/>
          <p:cNvSpPr/>
          <p:nvPr/>
        </p:nvSpPr>
        <p:spPr>
          <a:xfrm flipH="false" flipV="false" rot="0">
            <a:off x="1485550" y="7527818"/>
            <a:ext cx="6571011" cy="1111098"/>
          </a:xfrm>
          <a:custGeom>
            <a:avLst/>
            <a:gdLst/>
            <a:ahLst/>
            <a:cxnLst/>
            <a:rect r="r" b="b" t="t" l="l"/>
            <a:pathLst>
              <a:path h="1111098" w="6571011">
                <a:moveTo>
                  <a:pt x="0" y="0"/>
                </a:moveTo>
                <a:lnTo>
                  <a:pt x="6571011" y="0"/>
                </a:lnTo>
                <a:lnTo>
                  <a:pt x="6571011" y="1111099"/>
                </a:lnTo>
                <a:lnTo>
                  <a:pt x="0" y="11110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038857" y="7527818"/>
            <a:ext cx="6571011" cy="1111098"/>
          </a:xfrm>
          <a:custGeom>
            <a:avLst/>
            <a:gdLst/>
            <a:ahLst/>
            <a:cxnLst/>
            <a:rect r="r" b="b" t="t" l="l"/>
            <a:pathLst>
              <a:path h="1111098" w="6571011">
                <a:moveTo>
                  <a:pt x="0" y="0"/>
                </a:moveTo>
                <a:lnTo>
                  <a:pt x="6571011" y="0"/>
                </a:lnTo>
                <a:lnTo>
                  <a:pt x="6571011" y="1111099"/>
                </a:lnTo>
                <a:lnTo>
                  <a:pt x="0" y="11110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873181" y="6899234"/>
            <a:ext cx="2333819" cy="2368267"/>
          </a:xfrm>
          <a:custGeom>
            <a:avLst/>
            <a:gdLst/>
            <a:ahLst/>
            <a:cxnLst/>
            <a:rect r="r" b="b" t="t" l="l"/>
            <a:pathLst>
              <a:path h="2368267" w="2333819">
                <a:moveTo>
                  <a:pt x="0" y="0"/>
                </a:moveTo>
                <a:lnTo>
                  <a:pt x="2333819" y="0"/>
                </a:lnTo>
                <a:lnTo>
                  <a:pt x="2333819" y="2368267"/>
                </a:lnTo>
                <a:lnTo>
                  <a:pt x="0" y="2368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4482082">
            <a:off x="3774222" y="1116992"/>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0"/>
            <a:stretch>
              <a:fillRect l="0" t="0" r="0" b="0"/>
            </a:stretch>
          </a:blipFill>
        </p:spPr>
      </p:sp>
      <p:sp>
        <p:nvSpPr>
          <p:cNvPr name="Freeform 25" id="25"/>
          <p:cNvSpPr/>
          <p:nvPr/>
        </p:nvSpPr>
        <p:spPr>
          <a:xfrm flipH="false" flipV="false" rot="-1812280">
            <a:off x="14010584" y="1331983"/>
            <a:ext cx="1170221" cy="1417433"/>
          </a:xfrm>
          <a:custGeom>
            <a:avLst/>
            <a:gdLst/>
            <a:ahLst/>
            <a:cxnLst/>
            <a:rect r="r" b="b" t="t" l="l"/>
            <a:pathLst>
              <a:path h="1417433" w="1170221">
                <a:moveTo>
                  <a:pt x="0" y="0"/>
                </a:moveTo>
                <a:lnTo>
                  <a:pt x="1170220" y="0"/>
                </a:lnTo>
                <a:lnTo>
                  <a:pt x="1170220" y="1417433"/>
                </a:lnTo>
                <a:lnTo>
                  <a:pt x="0" y="1417433"/>
                </a:lnTo>
                <a:lnTo>
                  <a:pt x="0" y="0"/>
                </a:lnTo>
                <a:close/>
              </a:path>
            </a:pathLst>
          </a:custGeom>
          <a:blipFill>
            <a:blip r:embed="rId11"/>
            <a:stretch>
              <a:fillRect l="0" t="0" r="-836"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a:grpSpLocks noChangeAspect="true"/>
          </p:cNvGrpSpPr>
          <p:nvPr/>
        </p:nvGrpSpPr>
        <p:grpSpPr>
          <a:xfrm rot="-903971">
            <a:off x="2241556" y="3075310"/>
            <a:ext cx="3586608" cy="4166598"/>
            <a:chOff x="0" y="0"/>
            <a:chExt cx="5466080" cy="6350000"/>
          </a:xfrm>
        </p:grpSpPr>
        <p:sp>
          <p:nvSpPr>
            <p:cNvPr name="Freeform 20" id="2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sp>
        <p:sp>
          <p:nvSpPr>
            <p:cNvPr name="Freeform 21" id="2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35090" t="0" r="-35090" b="0"/>
              </a:stretch>
            </a:blipFill>
          </p:spPr>
        </p:sp>
        <p:sp>
          <p:nvSpPr>
            <p:cNvPr name="Freeform 22" id="2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3" id="2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4" id="24"/>
          <p:cNvGrpSpPr>
            <a:grpSpLocks noChangeAspect="true"/>
          </p:cNvGrpSpPr>
          <p:nvPr/>
        </p:nvGrpSpPr>
        <p:grpSpPr>
          <a:xfrm rot="0">
            <a:off x="4342252" y="4682973"/>
            <a:ext cx="3586608" cy="4166598"/>
            <a:chOff x="0" y="0"/>
            <a:chExt cx="5466080" cy="6350000"/>
          </a:xfrm>
        </p:grpSpPr>
        <p:sp>
          <p:nvSpPr>
            <p:cNvPr name="Freeform 25" id="2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sp>
        <p:sp>
          <p:nvSpPr>
            <p:cNvPr name="Freeform 26" id="2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00" t="0" r="-22000" b="0"/>
              </a:stretch>
            </a:blipFill>
          </p:spPr>
        </p:sp>
        <p:sp>
          <p:nvSpPr>
            <p:cNvPr name="Freeform 27" id="2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8" id="2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9" id="29"/>
          <p:cNvGrpSpPr/>
          <p:nvPr/>
        </p:nvGrpSpPr>
        <p:grpSpPr>
          <a:xfrm rot="0">
            <a:off x="7928860" y="3110005"/>
            <a:ext cx="8338335" cy="4878532"/>
            <a:chOff x="0" y="0"/>
            <a:chExt cx="2196105" cy="1284881"/>
          </a:xfrm>
        </p:grpSpPr>
        <p:sp>
          <p:nvSpPr>
            <p:cNvPr name="Freeform 30" id="30"/>
            <p:cNvSpPr/>
            <p:nvPr/>
          </p:nvSpPr>
          <p:spPr>
            <a:xfrm flipH="false" flipV="false" rot="0">
              <a:off x="0" y="0"/>
              <a:ext cx="2196105" cy="1284881"/>
            </a:xfrm>
            <a:custGeom>
              <a:avLst/>
              <a:gdLst/>
              <a:ahLst/>
              <a:cxnLst/>
              <a:rect r="r" b="b" t="t" l="l"/>
              <a:pathLst>
                <a:path h="1284881" w="2196105">
                  <a:moveTo>
                    <a:pt x="47352" y="0"/>
                  </a:moveTo>
                  <a:lnTo>
                    <a:pt x="2148753" y="0"/>
                  </a:lnTo>
                  <a:cubicBezTo>
                    <a:pt x="2161311" y="0"/>
                    <a:pt x="2173356" y="4989"/>
                    <a:pt x="2182236" y="13869"/>
                  </a:cubicBezTo>
                  <a:cubicBezTo>
                    <a:pt x="2191116" y="22749"/>
                    <a:pt x="2196105" y="34794"/>
                    <a:pt x="2196105" y="47352"/>
                  </a:cubicBezTo>
                  <a:lnTo>
                    <a:pt x="2196105" y="1237529"/>
                  </a:lnTo>
                  <a:cubicBezTo>
                    <a:pt x="2196105" y="1263681"/>
                    <a:pt x="2174905" y="1284881"/>
                    <a:pt x="2148753" y="1284881"/>
                  </a:cubicBezTo>
                  <a:lnTo>
                    <a:pt x="47352" y="1284881"/>
                  </a:lnTo>
                  <a:cubicBezTo>
                    <a:pt x="34794" y="1284881"/>
                    <a:pt x="22749" y="1279892"/>
                    <a:pt x="13869" y="1271012"/>
                  </a:cubicBezTo>
                  <a:cubicBezTo>
                    <a:pt x="4989" y="1262131"/>
                    <a:pt x="0" y="1250087"/>
                    <a:pt x="0" y="1237529"/>
                  </a:cubicBezTo>
                  <a:lnTo>
                    <a:pt x="0" y="47352"/>
                  </a:lnTo>
                  <a:cubicBezTo>
                    <a:pt x="0" y="21200"/>
                    <a:pt x="21200" y="0"/>
                    <a:pt x="47352" y="0"/>
                  </a:cubicBezTo>
                  <a:close/>
                </a:path>
              </a:pathLst>
            </a:custGeom>
            <a:solidFill>
              <a:srgbClr val="DDC6A2"/>
            </a:solidFill>
            <a:ln w="38100">
              <a:solidFill>
                <a:srgbClr val="000000"/>
              </a:solidFill>
            </a:ln>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7833125" y="3567205"/>
            <a:ext cx="8347903" cy="4319424"/>
          </a:xfrm>
          <a:prstGeom prst="rect">
            <a:avLst/>
          </a:prstGeom>
        </p:spPr>
        <p:txBody>
          <a:bodyPr anchor="t" rtlCol="false" tIns="0" lIns="0" bIns="0" rIns="0">
            <a:spAutoFit/>
          </a:bodyPr>
          <a:lstStyle/>
          <a:p>
            <a:pPr marL="621637" indent="-310818" lvl="1">
              <a:lnSpc>
                <a:spcPts val="4318"/>
              </a:lnSpc>
              <a:buFont typeface="Arial"/>
              <a:buChar char="•"/>
            </a:pPr>
            <a:r>
              <a:rPr lang="en-US" sz="2879">
                <a:solidFill>
                  <a:srgbClr val="494949"/>
                </a:solidFill>
                <a:latin typeface="Quicksand Bold"/>
              </a:rPr>
              <a:t>API (Application Programming Interface) đóng vai trò quan trọng trong việc cho phép các ứng dụng tương tác với nhau và truyền tải dữ liệu giữa chúng. Cụ thể, API là một tập hợp các quy tắc và giao thức mà các ứng dụng có thể tuân theo để giao tiếp với nhau một cách hiệu quả.</a:t>
            </a:r>
          </a:p>
          <a:p>
            <a:pPr>
              <a:lnSpc>
                <a:spcPts val="4318"/>
              </a:lnSpc>
            </a:pPr>
          </a:p>
        </p:txBody>
      </p:sp>
      <p:sp>
        <p:nvSpPr>
          <p:cNvPr name="Freeform 33" id="33"/>
          <p:cNvSpPr/>
          <p:nvPr/>
        </p:nvSpPr>
        <p:spPr>
          <a:xfrm flipH="false" flipV="false" rot="-3344777">
            <a:off x="15077256" y="2472485"/>
            <a:ext cx="1620888" cy="1711110"/>
          </a:xfrm>
          <a:custGeom>
            <a:avLst/>
            <a:gdLst/>
            <a:ahLst/>
            <a:cxnLst/>
            <a:rect r="r" b="b" t="t" l="l"/>
            <a:pathLst>
              <a:path h="1711110" w="1620888">
                <a:moveTo>
                  <a:pt x="0" y="0"/>
                </a:moveTo>
                <a:lnTo>
                  <a:pt x="1620888" y="0"/>
                </a:lnTo>
                <a:lnTo>
                  <a:pt x="1620888" y="1711110"/>
                </a:lnTo>
                <a:lnTo>
                  <a:pt x="0" y="1711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5710758" y="332804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13733554" y="1799761"/>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665821" y="8160315"/>
            <a:ext cx="5469735" cy="924882"/>
          </a:xfrm>
          <a:custGeom>
            <a:avLst/>
            <a:gdLst/>
            <a:ahLst/>
            <a:cxnLst/>
            <a:rect r="r" b="b" t="t" l="l"/>
            <a:pathLst>
              <a:path h="924882" w="5469735">
                <a:moveTo>
                  <a:pt x="0" y="0"/>
                </a:moveTo>
                <a:lnTo>
                  <a:pt x="5469735" y="0"/>
                </a:lnTo>
                <a:lnTo>
                  <a:pt x="5469735" y="924882"/>
                </a:lnTo>
                <a:lnTo>
                  <a:pt x="0" y="9248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5043298">
            <a:off x="15523238" y="7317050"/>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16"/>
            <a:stretch>
              <a:fillRect l="0" t="0" r="0" b="0"/>
            </a:stretch>
          </a:blipFill>
        </p:spPr>
      </p:sp>
      <p:sp>
        <p:nvSpPr>
          <p:cNvPr name="TextBox 38" id="38"/>
          <p:cNvSpPr txBox="true"/>
          <p:nvPr/>
        </p:nvSpPr>
        <p:spPr>
          <a:xfrm rot="0">
            <a:off x="1262495" y="741218"/>
            <a:ext cx="2772365" cy="1103830"/>
          </a:xfrm>
          <a:prstGeom prst="rect">
            <a:avLst/>
          </a:prstGeom>
        </p:spPr>
        <p:txBody>
          <a:bodyPr anchor="t" rtlCol="false" tIns="0" lIns="0" bIns="0" rIns="0">
            <a:spAutoFit/>
          </a:bodyPr>
          <a:lstStyle/>
          <a:p>
            <a:pPr algn="ctr">
              <a:lnSpc>
                <a:spcPts val="8231"/>
              </a:lnSpc>
            </a:pPr>
            <a:r>
              <a:rPr lang="en-US" sz="7483">
                <a:solidFill>
                  <a:srgbClr val="494949"/>
                </a:solidFill>
                <a:latin typeface="More Sugar Thin"/>
              </a:rPr>
              <a:t>Phần 1</a:t>
            </a:r>
          </a:p>
        </p:txBody>
      </p:sp>
      <p:sp>
        <p:nvSpPr>
          <p:cNvPr name="TextBox 39" id="39"/>
          <p:cNvSpPr txBox="true"/>
          <p:nvPr/>
        </p:nvSpPr>
        <p:spPr>
          <a:xfrm rot="0">
            <a:off x="6419158" y="1740273"/>
            <a:ext cx="5449684" cy="863600"/>
          </a:xfrm>
          <a:prstGeom prst="rect">
            <a:avLst/>
          </a:prstGeom>
        </p:spPr>
        <p:txBody>
          <a:bodyPr anchor="t" rtlCol="false" tIns="0" lIns="0" bIns="0" rIns="0">
            <a:spAutoFit/>
          </a:bodyPr>
          <a:lstStyle/>
          <a:p>
            <a:pPr>
              <a:lnSpc>
                <a:spcPts val="7000"/>
              </a:lnSpc>
            </a:pPr>
            <a:r>
              <a:rPr lang="en-US" sz="5000">
                <a:solidFill>
                  <a:srgbClr val="4B412E"/>
                </a:solidFill>
                <a:latin typeface="Quicksand Bold"/>
              </a:rPr>
              <a:t>1.2 API và Call API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a:solidFill>
                <a:srgbClr val="4B412E"/>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2006042" y="3721100"/>
            <a:ext cx="6120353" cy="5325337"/>
            <a:chOff x="0" y="0"/>
            <a:chExt cx="1611945" cy="1402558"/>
          </a:xfrm>
        </p:grpSpPr>
        <p:sp>
          <p:nvSpPr>
            <p:cNvPr name="Freeform 20" id="20"/>
            <p:cNvSpPr/>
            <p:nvPr/>
          </p:nvSpPr>
          <p:spPr>
            <a:xfrm flipH="false" flipV="false" rot="0">
              <a:off x="0" y="0"/>
              <a:ext cx="1611945" cy="1402558"/>
            </a:xfrm>
            <a:custGeom>
              <a:avLst/>
              <a:gdLst/>
              <a:ahLst/>
              <a:cxnLst/>
              <a:rect r="r" b="b" t="t" l="l"/>
              <a:pathLst>
                <a:path h="1402558" w="1611945">
                  <a:moveTo>
                    <a:pt x="64512" y="0"/>
                  </a:moveTo>
                  <a:lnTo>
                    <a:pt x="1547433" y="0"/>
                  </a:lnTo>
                  <a:cubicBezTo>
                    <a:pt x="1583062" y="0"/>
                    <a:pt x="1611945" y="28883"/>
                    <a:pt x="1611945" y="64512"/>
                  </a:cubicBezTo>
                  <a:lnTo>
                    <a:pt x="1611945" y="1338046"/>
                  </a:lnTo>
                  <a:cubicBezTo>
                    <a:pt x="1611945" y="1373675"/>
                    <a:pt x="1583062" y="1402558"/>
                    <a:pt x="1547433" y="1402558"/>
                  </a:cubicBezTo>
                  <a:lnTo>
                    <a:pt x="64512" y="1402558"/>
                  </a:lnTo>
                  <a:cubicBezTo>
                    <a:pt x="28883" y="1402558"/>
                    <a:pt x="0" y="1373675"/>
                    <a:pt x="0" y="1338046"/>
                  </a:cubicBezTo>
                  <a:lnTo>
                    <a:pt x="0" y="64512"/>
                  </a:lnTo>
                  <a:cubicBezTo>
                    <a:pt x="0" y="28883"/>
                    <a:pt x="28883" y="0"/>
                    <a:pt x="64512" y="0"/>
                  </a:cubicBezTo>
                  <a:close/>
                </a:path>
              </a:pathLst>
            </a:custGeom>
            <a:solidFill>
              <a:srgbClr val="DDC6A2"/>
            </a:solidFill>
            <a:ln w="38100">
              <a:solidFill>
                <a:srgbClr val="000000"/>
              </a:solidFill>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705991" y="3641436"/>
            <a:ext cx="6558362" cy="5616864"/>
            <a:chOff x="0" y="0"/>
            <a:chExt cx="1727305" cy="1479339"/>
          </a:xfrm>
        </p:grpSpPr>
        <p:sp>
          <p:nvSpPr>
            <p:cNvPr name="Freeform 23" id="23"/>
            <p:cNvSpPr/>
            <p:nvPr/>
          </p:nvSpPr>
          <p:spPr>
            <a:xfrm flipH="false" flipV="false" rot="0">
              <a:off x="0" y="0"/>
              <a:ext cx="1727305" cy="1479339"/>
            </a:xfrm>
            <a:custGeom>
              <a:avLst/>
              <a:gdLst/>
              <a:ahLst/>
              <a:cxnLst/>
              <a:rect r="r" b="b" t="t" l="l"/>
              <a:pathLst>
                <a:path h="1479339" w="1727305">
                  <a:moveTo>
                    <a:pt x="60204" y="0"/>
                  </a:moveTo>
                  <a:lnTo>
                    <a:pt x="1667102" y="0"/>
                  </a:lnTo>
                  <a:cubicBezTo>
                    <a:pt x="1700351" y="0"/>
                    <a:pt x="1727305" y="26954"/>
                    <a:pt x="1727305" y="60204"/>
                  </a:cubicBezTo>
                  <a:lnTo>
                    <a:pt x="1727305" y="1419135"/>
                  </a:lnTo>
                  <a:cubicBezTo>
                    <a:pt x="1727305" y="1435102"/>
                    <a:pt x="1720962" y="1450415"/>
                    <a:pt x="1709672" y="1461705"/>
                  </a:cubicBezTo>
                  <a:cubicBezTo>
                    <a:pt x="1698382" y="1472996"/>
                    <a:pt x="1683069" y="1479339"/>
                    <a:pt x="1667102" y="1479339"/>
                  </a:cubicBezTo>
                  <a:lnTo>
                    <a:pt x="60204" y="1479339"/>
                  </a:lnTo>
                  <a:cubicBezTo>
                    <a:pt x="44237" y="1479339"/>
                    <a:pt x="28924" y="1472996"/>
                    <a:pt x="17633" y="1461705"/>
                  </a:cubicBezTo>
                  <a:cubicBezTo>
                    <a:pt x="6343" y="1450415"/>
                    <a:pt x="0" y="1435102"/>
                    <a:pt x="0" y="1419135"/>
                  </a:cubicBezTo>
                  <a:lnTo>
                    <a:pt x="0" y="60204"/>
                  </a:lnTo>
                  <a:cubicBezTo>
                    <a:pt x="0" y="26954"/>
                    <a:pt x="26954" y="0"/>
                    <a:pt x="60204" y="0"/>
                  </a:cubicBezTo>
                  <a:close/>
                </a:path>
              </a:pathLst>
            </a:custGeom>
            <a:solidFill>
              <a:srgbClr val="DDC6A2"/>
            </a:solidFill>
            <a:ln w="38100">
              <a:solidFill>
                <a:srgbClr val="000000"/>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317858" y="2806796"/>
            <a:ext cx="1496720" cy="1496720"/>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1506899" y="2462224"/>
            <a:ext cx="1394554" cy="1394554"/>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835A"/>
            </a:solidFill>
            <a:ln w="38100">
              <a:solidFill>
                <a:srgbClr val="000000"/>
              </a:solidFill>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2818265" y="1711285"/>
            <a:ext cx="4441035" cy="750939"/>
          </a:xfrm>
          <a:custGeom>
            <a:avLst/>
            <a:gdLst/>
            <a:ahLst/>
            <a:cxnLst/>
            <a:rect r="r" b="b" t="t" l="l"/>
            <a:pathLst>
              <a:path h="750939" w="4441035">
                <a:moveTo>
                  <a:pt x="0" y="0"/>
                </a:moveTo>
                <a:lnTo>
                  <a:pt x="4441035" y="0"/>
                </a:lnTo>
                <a:lnTo>
                  <a:pt x="4441035" y="750939"/>
                </a:lnTo>
                <a:lnTo>
                  <a:pt x="0" y="750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10143082">
            <a:off x="1649030" y="2360848"/>
            <a:ext cx="2173410" cy="1929790"/>
          </a:xfrm>
          <a:custGeom>
            <a:avLst/>
            <a:gdLst/>
            <a:ahLst/>
            <a:cxnLst/>
            <a:rect r="r" b="b" t="t" l="l"/>
            <a:pathLst>
              <a:path h="1929790" w="2173410">
                <a:moveTo>
                  <a:pt x="0" y="0"/>
                </a:moveTo>
                <a:lnTo>
                  <a:pt x="2173411" y="0"/>
                </a:lnTo>
                <a:lnTo>
                  <a:pt x="2173411" y="1929790"/>
                </a:lnTo>
                <a:lnTo>
                  <a:pt x="0" y="1929790"/>
                </a:lnTo>
                <a:lnTo>
                  <a:pt x="0" y="0"/>
                </a:lnTo>
                <a:close/>
              </a:path>
            </a:pathLst>
          </a:custGeom>
          <a:blipFill>
            <a:blip r:embed="rId8">
              <a:extLst>
                <a:ext uri="{96DAC541-7B7A-43D3-8B79-37D633B846F1}">
                  <asvg:svgBlip xmlns:asvg="http://schemas.microsoft.com/office/drawing/2016/SVG/main" r:embed="rId9"/>
                </a:ext>
              </a:extLst>
            </a:blip>
            <a:stretch>
              <a:fillRect l="-48134" t="-113225" r="0" b="0"/>
            </a:stretch>
          </a:blipFill>
        </p:spPr>
      </p:sp>
      <p:sp>
        <p:nvSpPr>
          <p:cNvPr name="Freeform 33" id="33"/>
          <p:cNvSpPr/>
          <p:nvPr/>
        </p:nvSpPr>
        <p:spPr>
          <a:xfrm flipH="false" flipV="false" rot="0">
            <a:off x="15038783" y="7333819"/>
            <a:ext cx="1440955" cy="1924481"/>
          </a:xfrm>
          <a:custGeom>
            <a:avLst/>
            <a:gdLst/>
            <a:ahLst/>
            <a:cxnLst/>
            <a:rect r="r" b="b" t="t" l="l"/>
            <a:pathLst>
              <a:path h="1924481" w="1440955">
                <a:moveTo>
                  <a:pt x="0" y="0"/>
                </a:moveTo>
                <a:lnTo>
                  <a:pt x="1440955" y="0"/>
                </a:lnTo>
                <a:lnTo>
                  <a:pt x="1440955" y="1924481"/>
                </a:lnTo>
                <a:lnTo>
                  <a:pt x="0" y="1924481"/>
                </a:lnTo>
                <a:lnTo>
                  <a:pt x="0" y="0"/>
                </a:lnTo>
                <a:close/>
              </a:path>
            </a:pathLst>
          </a:custGeom>
          <a:blipFill>
            <a:blip r:embed="rId10"/>
            <a:stretch>
              <a:fillRect l="0" t="0" r="0" b="0"/>
            </a:stretch>
          </a:blipFill>
        </p:spPr>
      </p:sp>
      <p:sp>
        <p:nvSpPr>
          <p:cNvPr name="Freeform 34" id="34"/>
          <p:cNvSpPr/>
          <p:nvPr/>
        </p:nvSpPr>
        <p:spPr>
          <a:xfrm flipH="false" flipV="false" rot="291470">
            <a:off x="4265151" y="1286700"/>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11"/>
            <a:stretch>
              <a:fillRect l="0" t="0" r="0" b="0"/>
            </a:stretch>
          </a:blipFill>
        </p:spPr>
      </p:sp>
      <p:sp>
        <p:nvSpPr>
          <p:cNvPr name="TextBox 35" id="35"/>
          <p:cNvSpPr txBox="true"/>
          <p:nvPr/>
        </p:nvSpPr>
        <p:spPr>
          <a:xfrm rot="0">
            <a:off x="4423926" y="3146264"/>
            <a:ext cx="1099632" cy="884458"/>
          </a:xfrm>
          <a:prstGeom prst="rect">
            <a:avLst/>
          </a:prstGeom>
        </p:spPr>
        <p:txBody>
          <a:bodyPr anchor="t" rtlCol="false" tIns="0" lIns="0" bIns="0" rIns="0">
            <a:spAutoFit/>
          </a:bodyPr>
          <a:lstStyle/>
          <a:p>
            <a:pPr algn="ctr">
              <a:lnSpc>
                <a:spcPts val="6877"/>
              </a:lnSpc>
            </a:pPr>
            <a:r>
              <a:rPr lang="en-US" sz="6252">
                <a:solidFill>
                  <a:srgbClr val="FFFFFF"/>
                </a:solidFill>
                <a:latin typeface="More Sugar Thin"/>
              </a:rPr>
              <a:t>01</a:t>
            </a:r>
          </a:p>
        </p:txBody>
      </p:sp>
      <p:sp>
        <p:nvSpPr>
          <p:cNvPr name="TextBox 36" id="36"/>
          <p:cNvSpPr txBox="true"/>
          <p:nvPr/>
        </p:nvSpPr>
        <p:spPr>
          <a:xfrm rot="0">
            <a:off x="11691891" y="2804295"/>
            <a:ext cx="1024572" cy="838584"/>
          </a:xfrm>
          <a:prstGeom prst="rect">
            <a:avLst/>
          </a:prstGeom>
        </p:spPr>
        <p:txBody>
          <a:bodyPr anchor="t" rtlCol="false" tIns="0" lIns="0" bIns="0" rIns="0">
            <a:spAutoFit/>
          </a:bodyPr>
          <a:lstStyle/>
          <a:p>
            <a:pPr algn="ctr">
              <a:lnSpc>
                <a:spcPts val="6408"/>
              </a:lnSpc>
            </a:pPr>
            <a:r>
              <a:rPr lang="en-US" sz="5825">
                <a:solidFill>
                  <a:srgbClr val="FFFFFF"/>
                </a:solidFill>
                <a:latin typeface="More Sugar Thin"/>
              </a:rPr>
              <a:t>02</a:t>
            </a:r>
          </a:p>
        </p:txBody>
      </p:sp>
      <p:sp>
        <p:nvSpPr>
          <p:cNvPr name="TextBox 37" id="37"/>
          <p:cNvSpPr txBox="true"/>
          <p:nvPr/>
        </p:nvSpPr>
        <p:spPr>
          <a:xfrm rot="0">
            <a:off x="2245195" y="4261528"/>
            <a:ext cx="5642046" cy="5219700"/>
          </a:xfrm>
          <a:prstGeom prst="rect">
            <a:avLst/>
          </a:prstGeom>
        </p:spPr>
        <p:txBody>
          <a:bodyPr anchor="t" rtlCol="false" tIns="0" lIns="0" bIns="0" rIns="0">
            <a:spAutoFit/>
          </a:bodyPr>
          <a:lstStyle/>
          <a:p>
            <a:pPr>
              <a:lnSpc>
                <a:spcPts val="3359"/>
              </a:lnSpc>
            </a:pPr>
            <a:r>
              <a:rPr lang="en-US" sz="2799">
                <a:solidFill>
                  <a:srgbClr val="494949"/>
                </a:solidFill>
                <a:latin typeface="Quicksand Bold"/>
              </a:rPr>
              <a:t>Giới thiệu về API và vai trò của nó trong ứng dụng:</a:t>
            </a:r>
          </a:p>
          <a:p>
            <a:pPr marL="604519" indent="-302260" lvl="1">
              <a:lnSpc>
                <a:spcPts val="3359"/>
              </a:lnSpc>
              <a:buFont typeface="Arial"/>
              <a:buChar char="•"/>
            </a:pPr>
            <a:r>
              <a:rPr lang="en-US" sz="2799">
                <a:solidFill>
                  <a:srgbClr val="494949"/>
                </a:solidFill>
                <a:latin typeface="Quicksand Medium"/>
              </a:rPr>
              <a:t>API cho phép các ứng dụng khác nhau tương tác và chia sẻ dữ liệu mà không cần biết cụ thể về cách triển khai bên trong của nhau.</a:t>
            </a:r>
          </a:p>
          <a:p>
            <a:pPr marL="604519" indent="-302260" lvl="1">
              <a:lnSpc>
                <a:spcPts val="3359"/>
              </a:lnSpc>
              <a:buFont typeface="Arial"/>
              <a:buChar char="•"/>
            </a:pPr>
            <a:r>
              <a:rPr lang="en-US" sz="2799">
                <a:solidFill>
                  <a:srgbClr val="494949"/>
                </a:solidFill>
                <a:latin typeface="Quicksand Medium"/>
              </a:rPr>
              <a:t>API định nghĩa cách mà các yêu cầu (requests) và phản hồi (responses) nên được định dạng và gửi đi/gửi về.</a:t>
            </a:r>
          </a:p>
          <a:p>
            <a:pPr algn="ctr">
              <a:lnSpc>
                <a:spcPts val="4799"/>
              </a:lnSpc>
            </a:pPr>
          </a:p>
        </p:txBody>
      </p:sp>
      <p:sp>
        <p:nvSpPr>
          <p:cNvPr name="TextBox 38" id="38"/>
          <p:cNvSpPr txBox="true"/>
          <p:nvPr/>
        </p:nvSpPr>
        <p:spPr>
          <a:xfrm rot="0">
            <a:off x="8876372" y="3711575"/>
            <a:ext cx="6387981" cy="5819775"/>
          </a:xfrm>
          <a:prstGeom prst="rect">
            <a:avLst/>
          </a:prstGeom>
        </p:spPr>
        <p:txBody>
          <a:bodyPr anchor="t" rtlCol="false" tIns="0" lIns="0" bIns="0" rIns="0">
            <a:spAutoFit/>
          </a:bodyPr>
          <a:lstStyle/>
          <a:p>
            <a:pPr>
              <a:lnSpc>
                <a:spcPts val="3359"/>
              </a:lnSpc>
            </a:pPr>
            <a:r>
              <a:rPr lang="en-US" sz="2799">
                <a:solidFill>
                  <a:srgbClr val="494949"/>
                </a:solidFill>
                <a:latin typeface="Quicksand Bold"/>
              </a:rPr>
              <a:t>Cách gọi API để truy xuất dữ liệu từ Server:</a:t>
            </a:r>
          </a:p>
          <a:p>
            <a:pPr>
              <a:lnSpc>
                <a:spcPts val="3359"/>
              </a:lnSpc>
            </a:pPr>
            <a:r>
              <a:rPr lang="en-US" sz="2799">
                <a:solidFill>
                  <a:srgbClr val="494949"/>
                </a:solidFill>
                <a:latin typeface="Quicksand Medium"/>
              </a:rPr>
              <a:t>Để gọi một API, ứng dụng gửi một yêu cầu HTTP đến một URL cụ thể trên server.</a:t>
            </a:r>
          </a:p>
          <a:p>
            <a:pPr>
              <a:lnSpc>
                <a:spcPts val="3359"/>
              </a:lnSpc>
            </a:pPr>
            <a:r>
              <a:rPr lang="en-US" sz="2799">
                <a:solidFill>
                  <a:srgbClr val="494949"/>
                </a:solidFill>
                <a:latin typeface="Quicksand Medium"/>
              </a:rPr>
              <a:t>Yêu cầu này bao gồm phương thức (GET, POST, PUT, DELETE) và thông tin liên quan như tham số truy vấn (query parameters) hoặc dữ liệu yêu cầu (request data).</a:t>
            </a:r>
          </a:p>
          <a:p>
            <a:pPr>
              <a:lnSpc>
                <a:spcPts val="3359"/>
              </a:lnSpc>
            </a:pPr>
            <a:r>
              <a:rPr lang="en-US" sz="2799">
                <a:solidFill>
                  <a:srgbClr val="494949"/>
                </a:solidFill>
                <a:latin typeface="Quicksand Medium"/>
              </a:rPr>
              <a:t>Server sau đó xử lý yêu cầu và trả về dữ liệu phản hồi, thường được định dạng bằng JSON hoặc XML.</a:t>
            </a:r>
          </a:p>
          <a:p>
            <a:pPr>
              <a:lnSpc>
                <a:spcPts val="2891"/>
              </a:lnSpc>
            </a:pPr>
          </a:p>
        </p:txBody>
      </p:sp>
      <p:sp>
        <p:nvSpPr>
          <p:cNvPr name="TextBox 39" id="39"/>
          <p:cNvSpPr txBox="true"/>
          <p:nvPr/>
        </p:nvSpPr>
        <p:spPr>
          <a:xfrm rot="0">
            <a:off x="3342691" y="1402112"/>
            <a:ext cx="10726600" cy="814705"/>
          </a:xfrm>
          <a:prstGeom prst="rect">
            <a:avLst/>
          </a:prstGeom>
        </p:spPr>
        <p:txBody>
          <a:bodyPr anchor="t" rtlCol="false" tIns="0" lIns="0" bIns="0" rIns="0">
            <a:spAutoFit/>
          </a:bodyPr>
          <a:lstStyle/>
          <a:p>
            <a:pPr algn="ctr">
              <a:lnSpc>
                <a:spcPts val="6049"/>
              </a:lnSpc>
            </a:pPr>
            <a:r>
              <a:rPr lang="en-US" sz="5499">
                <a:solidFill>
                  <a:srgbClr val="494949"/>
                </a:solidFill>
                <a:latin typeface="More Sugar Thin"/>
              </a:rPr>
              <a:t>1.2 API &amp; Call API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DAFqx9iCXjY</dc:identifier>
  <dcterms:modified xsi:type="dcterms:W3CDTF">2011-08-01T06:04:30Z</dcterms:modified>
  <cp:revision>1</cp:revision>
  <dc:title>LT_Mobile</dc:title>
</cp:coreProperties>
</file>